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75" r:id="rId2"/>
    <p:sldId id="276" r:id="rId3"/>
    <p:sldId id="279" r:id="rId4"/>
    <p:sldId id="320" r:id="rId5"/>
    <p:sldId id="277" r:id="rId6"/>
    <p:sldId id="281" r:id="rId7"/>
    <p:sldId id="278" r:id="rId8"/>
    <p:sldId id="299" r:id="rId9"/>
    <p:sldId id="280" r:id="rId10"/>
    <p:sldId id="318" r:id="rId11"/>
    <p:sldId id="310" r:id="rId12"/>
    <p:sldId id="311" r:id="rId13"/>
    <p:sldId id="312" r:id="rId14"/>
    <p:sldId id="313" r:id="rId15"/>
    <p:sldId id="319" r:id="rId16"/>
    <p:sldId id="256" r:id="rId17"/>
    <p:sldId id="258" r:id="rId18"/>
    <p:sldId id="259" r:id="rId19"/>
    <p:sldId id="260" r:id="rId20"/>
    <p:sldId id="287" r:id="rId21"/>
    <p:sldId id="262" r:id="rId22"/>
    <p:sldId id="283" r:id="rId23"/>
    <p:sldId id="284" r:id="rId24"/>
    <p:sldId id="289" r:id="rId25"/>
    <p:sldId id="328" r:id="rId26"/>
    <p:sldId id="264" r:id="rId27"/>
    <p:sldId id="265" r:id="rId28"/>
    <p:sldId id="300" r:id="rId29"/>
    <p:sldId id="301" r:id="rId30"/>
    <p:sldId id="285" r:id="rId31"/>
    <p:sldId id="291" r:id="rId32"/>
    <p:sldId id="267" r:id="rId33"/>
    <p:sldId id="302" r:id="rId34"/>
    <p:sldId id="303" r:id="rId35"/>
    <p:sldId id="268" r:id="rId36"/>
    <p:sldId id="321" r:id="rId37"/>
    <p:sldId id="326" r:id="rId38"/>
    <p:sldId id="271" r:id="rId39"/>
    <p:sldId id="304" r:id="rId40"/>
    <p:sldId id="306" r:id="rId41"/>
    <p:sldId id="307" r:id="rId42"/>
    <p:sldId id="308" r:id="rId43"/>
    <p:sldId id="288" r:id="rId44"/>
    <p:sldId id="309" r:id="rId45"/>
    <p:sldId id="272" r:id="rId46"/>
    <p:sldId id="298" r:id="rId47"/>
    <p:sldId id="305" r:id="rId48"/>
  </p:sldIdLst>
  <p:sldSz cx="9144000" cy="6858000" type="screen4x3"/>
  <p:notesSz cx="6792913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737"/>
  </p:normalViewPr>
  <p:slideViewPr>
    <p:cSldViewPr>
      <p:cViewPr varScale="1">
        <p:scale>
          <a:sx n="110" d="100"/>
          <a:sy n="110" d="100"/>
        </p:scale>
        <p:origin x="20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6633-8C5D-44F8-AA81-C4935256BA7B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58865-59B4-4847-9409-5F00BC32B9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81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58865-59B4-4847-9409-5F00BC32B9C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7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8865-59B4-4847-9409-5F00BC32B9C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12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58865-59B4-4847-9409-5F00BC32B9CD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98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250E31-6731-4C84-A875-7D9D3AE69156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D77445-787C-48FB-9469-88E11C7AEA4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abl@praca.gov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pup.jaroslaw.pl/cms/templates/zielony/images/logo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ozarowmazowiecki.praca.gov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iff"/><Relationship Id="rId4" Type="http://schemas.openxmlformats.org/officeDocument/2006/relationships/image" Target="http://pup.jaroslaw.pl/cms/templates/zielony/images/log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pup.jaroslaw.pl/cms/templates/zielony/images/logo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pup.jaroslaw.pl/cms/templates/zielony/images/logo.jpg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http://pup.jaroslaw.pl/cms/templates/zielony/images/logo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udzoziemcypwz@pupblonie.pl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pup.jaroslaw.pl/cms/templates/zielony/images/log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pup.jaroslaw.pl/cms/templates/zielony/images/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zarowmazowiecki.praca.gov.pl/-/11841974-instrukcja-jak-zalozyc-konto-uzytkownika-w-praca-gov-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http://pup.jaroslaw.pl/cms/templates/zielony/images/logo.jpg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429684" cy="5090024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Rejestracja oświadczenia 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 powierzeniu wykonywania pracy 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Calibri" pitchFamily="34" charset="0"/>
                <a:cs typeface="Calibri" pitchFamily="34" charset="0"/>
              </a:rPr>
              <a:t/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30F01610-DF5D-884D-810E-36BAFBBB3C83}"/>
              </a:ext>
            </a:extLst>
          </p:cNvPr>
          <p:cNvSpPr txBox="1"/>
          <p:nvPr/>
        </p:nvSpPr>
        <p:spPr>
          <a:xfrm>
            <a:off x="1679825" y="685145"/>
            <a:ext cx="5927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021513" algn="l"/>
              </a:tabLst>
            </a:pPr>
            <a:r>
              <a:rPr lang="pl-PL" alt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Powiatowy Urząd Pracy dla Powiatu Warszawskiego Zachodniego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021513" algn="l"/>
              </a:tabLst>
            </a:pPr>
            <a:r>
              <a:rPr lang="pl-PL" alt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ul. Poznańska 131A 05 – 850 Ożarów Mazowiecki </a:t>
            </a: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021513" algn="l"/>
              </a:tabLst>
            </a:pPr>
            <a:r>
              <a:rPr lang="pl-PL" alt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 22 733 73 99, 22 725 42 91</a:t>
            </a: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021513" algn="l"/>
              </a:tabLst>
            </a:pPr>
            <a:r>
              <a:rPr lang="pl-PL" alt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– mail: </a:t>
            </a:r>
            <a:r>
              <a:rPr lang="pl-PL" altLang="pl-P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wabl@praca.gov.pl</a:t>
            </a: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021513" algn="l"/>
              </a:tabLst>
            </a:pPr>
            <a:r>
              <a:rPr lang="pl-PL" alt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strona internetowa</a:t>
            </a:r>
            <a:r>
              <a:rPr lang="pl-PL" altLang="pl-PL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altLang="pl-P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http://ozarowmazowiecki.praca.gov.pl/</a:t>
            </a: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B505A7E4-5E3C-B44B-8144-1E0FC4C2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964" y="548680"/>
            <a:ext cx="6379595" cy="5449238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5292080" y="489039"/>
            <a:ext cx="928694" cy="5000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932040" y="1229666"/>
            <a:ext cx="1714512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latin typeface="Arial" pitchFamily="34" charset="0"/>
                <a:cs typeface="Arial" pitchFamily="34" charset="0"/>
              </a:rPr>
              <a:t>Rejestracja konta</a:t>
            </a:r>
            <a:endParaRPr lang="pl-PL" sz="1100" dirty="0"/>
          </a:p>
        </p:txBody>
      </p:sp>
      <p:cxnSp>
        <p:nvCxnSpPr>
          <p:cNvPr id="11" name="Łącznik prosty ze strzałką 10"/>
          <p:cNvCxnSpPr>
            <a:stCxn id="5" idx="0"/>
          </p:cNvCxnSpPr>
          <p:nvPr/>
        </p:nvCxnSpPr>
        <p:spPr>
          <a:xfrm rot="5400000" flipH="1" flipV="1">
            <a:off x="5670068" y="1110438"/>
            <a:ext cx="23845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A21D9334-7D15-174A-AC6C-0228B0BE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43042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Arial" pitchFamily="34" charset="0"/>
                <a:cs typeface="Arial" pitchFamily="34" charset="0"/>
              </a:rPr>
              <a:t>Po zarejestrowaniu konta na portalu praca.gov należy zarejestrować konto organizacji.</a:t>
            </a: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5918" y="930693"/>
            <a:ext cx="5928768" cy="5691617"/>
          </a:xfrm>
          <a:prstGeom prst="rect">
            <a:avLst/>
          </a:prstGeom>
        </p:spPr>
      </p:pic>
      <p:pic>
        <p:nvPicPr>
          <p:cNvPr id="4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99C576-2639-2D41-B461-E9140035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142844" y="8509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5715008" y="1000108"/>
            <a:ext cx="928694" cy="5000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6095052" y="1618608"/>
            <a:ext cx="23845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286380" y="1714488"/>
            <a:ext cx="1714512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latin typeface="Arial" pitchFamily="34" charset="0"/>
                <a:cs typeface="Arial" pitchFamily="34" charset="0"/>
              </a:rPr>
              <a:t>Rejestracja konta organizacji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z tytuł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14" y="542429"/>
            <a:ext cx="6269311" cy="6022338"/>
          </a:xfrm>
          <a:prstGeom prst="rect">
            <a:avLst/>
          </a:prstGeom>
        </p:spPr>
      </p:pic>
      <p:pic>
        <p:nvPicPr>
          <p:cNvPr id="2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99C576-2639-2D41-B461-E9140035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14282" y="214290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Łącznik prosty ze strzałką 34">
            <a:extLst>
              <a:ext uri="{FF2B5EF4-FFF2-40B4-BE49-F238E27FC236}">
                <a16:creationId xmlns="" xmlns:a16="http://schemas.microsoft.com/office/drawing/2014/main" id="{48B1D0B5-F061-2D4E-8476-60FBE518C838}"/>
              </a:ext>
            </a:extLst>
          </p:cNvPr>
          <p:cNvCxnSpPr>
            <a:cxnSpLocks/>
          </p:cNvCxnSpPr>
          <p:nvPr/>
        </p:nvCxnSpPr>
        <p:spPr>
          <a:xfrm>
            <a:off x="2694347" y="3837831"/>
            <a:ext cx="365485" cy="1472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="" xmlns:a16="http://schemas.microsoft.com/office/drawing/2014/main" id="{D07972E2-21E8-C94F-8D13-EBCBEBD99961}"/>
              </a:ext>
            </a:extLst>
          </p:cNvPr>
          <p:cNvCxnSpPr>
            <a:cxnSpLocks/>
          </p:cNvCxnSpPr>
          <p:nvPr/>
        </p:nvCxnSpPr>
        <p:spPr>
          <a:xfrm>
            <a:off x="2694347" y="3827180"/>
            <a:ext cx="3245805" cy="1378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>
            <a:extLst>
              <a:ext uri="{FF2B5EF4-FFF2-40B4-BE49-F238E27FC236}">
                <a16:creationId xmlns="" xmlns:a16="http://schemas.microsoft.com/office/drawing/2014/main" id="{1FF56DE5-7368-E941-A581-964159F339FC}"/>
              </a:ext>
            </a:extLst>
          </p:cNvPr>
          <p:cNvSpPr/>
          <p:nvPr/>
        </p:nvSpPr>
        <p:spPr>
          <a:xfrm>
            <a:off x="6012160" y="5312711"/>
            <a:ext cx="283786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>
                <a:latin typeface="Arial" pitchFamily="34" charset="0"/>
                <a:cs typeface="Arial" pitchFamily="34" charset="0"/>
              </a:rPr>
              <a:t>Dane osoby, która rejestruje dane organizacji. Pola wypełniają się automatycznie.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="" xmlns:a16="http://schemas.microsoft.com/office/drawing/2014/main" id="{4D440DA5-15A9-D54B-9673-681DC78F6E3F}"/>
              </a:ext>
            </a:extLst>
          </p:cNvPr>
          <p:cNvSpPr/>
          <p:nvPr/>
        </p:nvSpPr>
        <p:spPr>
          <a:xfrm>
            <a:off x="237305" y="3406944"/>
            <a:ext cx="2462487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Numer telefonu, adres e-mail w celu szybkiego oraz sprawnego kontaktu </a:t>
            </a:r>
            <a:endParaRPr lang="pl-PL" sz="1100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3071802" y="2000240"/>
            <a:ext cx="41841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3071802" y="2276872"/>
            <a:ext cx="25803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3059832" y="2857496"/>
            <a:ext cx="432048" cy="62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5929322" y="2863775"/>
            <a:ext cx="14287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3059832" y="3582742"/>
            <a:ext cx="1428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5900429" y="3582742"/>
            <a:ext cx="4717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6876256" y="3582742"/>
            <a:ext cx="419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3059832" y="2492896"/>
            <a:ext cx="1428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7">
            <a:extLst>
              <a:ext uri="{FF2B5EF4-FFF2-40B4-BE49-F238E27FC236}">
                <a16:creationId xmlns="" xmlns:a16="http://schemas.microsoft.com/office/drawing/2014/main" id="{21CE5BB0-A806-E449-814F-90D4BFD96E75}"/>
              </a:ext>
            </a:extLst>
          </p:cNvPr>
          <p:cNvSpPr/>
          <p:nvPr/>
        </p:nvSpPr>
        <p:spPr>
          <a:xfrm>
            <a:off x="7153726" y="3140189"/>
            <a:ext cx="204356" cy="2126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Elipsa 7">
            <a:extLst>
              <a:ext uri="{FF2B5EF4-FFF2-40B4-BE49-F238E27FC236}">
                <a16:creationId xmlns="" xmlns:a16="http://schemas.microsoft.com/office/drawing/2014/main" id="{A8A46478-F8FD-704B-8B6A-A770EA9FBBE1}"/>
              </a:ext>
            </a:extLst>
          </p:cNvPr>
          <p:cNvSpPr/>
          <p:nvPr/>
        </p:nvSpPr>
        <p:spPr>
          <a:xfrm>
            <a:off x="7153726" y="2899712"/>
            <a:ext cx="204356" cy="2126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7">
            <a:extLst>
              <a:ext uri="{FF2B5EF4-FFF2-40B4-BE49-F238E27FC236}">
                <a16:creationId xmlns="" xmlns:a16="http://schemas.microsoft.com/office/drawing/2014/main" id="{9C3FBE08-2A93-8441-8E4B-3519B5474143}"/>
              </a:ext>
            </a:extLst>
          </p:cNvPr>
          <p:cNvSpPr/>
          <p:nvPr/>
        </p:nvSpPr>
        <p:spPr>
          <a:xfrm>
            <a:off x="4296206" y="2915295"/>
            <a:ext cx="204356" cy="2126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Elipsa 7">
            <a:extLst>
              <a:ext uri="{FF2B5EF4-FFF2-40B4-BE49-F238E27FC236}">
                <a16:creationId xmlns="" xmlns:a16="http://schemas.microsoft.com/office/drawing/2014/main" id="{B7021A4D-B81C-934D-9E53-3EFB2BCAC19C}"/>
              </a:ext>
            </a:extLst>
          </p:cNvPr>
          <p:cNvSpPr/>
          <p:nvPr/>
        </p:nvSpPr>
        <p:spPr>
          <a:xfrm>
            <a:off x="4296206" y="3159733"/>
            <a:ext cx="204356" cy="2126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="" xmlns:a16="http://schemas.microsoft.com/office/drawing/2014/main" id="{9D2B6379-7928-7547-ACD8-5F3EE9471370}"/>
              </a:ext>
            </a:extLst>
          </p:cNvPr>
          <p:cNvSpPr txBox="1"/>
          <p:nvPr/>
        </p:nvSpPr>
        <p:spPr>
          <a:xfrm>
            <a:off x="1617627" y="36585"/>
            <a:ext cx="655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itchFamily="34" charset="0"/>
                <a:cs typeface="Arial" pitchFamily="34" charset="0"/>
              </a:rPr>
              <a:t>Należy wypełnić dane dotyczące organizacji, na którą ma zostać zarejestrowane oświadczenie o powierzeniu wykonywania pracy.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="" xmlns:a16="http://schemas.microsoft.com/office/drawing/2014/main" id="{40AA1ACD-A3E7-D347-AF51-BBDB780A290F}"/>
              </a:ext>
            </a:extLst>
          </p:cNvPr>
          <p:cNvCxnSpPr>
            <a:cxnSpLocks/>
          </p:cNvCxnSpPr>
          <p:nvPr/>
        </p:nvCxnSpPr>
        <p:spPr>
          <a:xfrm flipH="1">
            <a:off x="5594420" y="5466140"/>
            <a:ext cx="4177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="" xmlns:a16="http://schemas.microsoft.com/office/drawing/2014/main" id="{E3FB8D1F-AB25-DA4C-9562-FEC71DDCCEC8}"/>
              </a:ext>
            </a:extLst>
          </p:cNvPr>
          <p:cNvCxnSpPr>
            <a:cxnSpLocks/>
          </p:cNvCxnSpPr>
          <p:nvPr/>
        </p:nvCxnSpPr>
        <p:spPr>
          <a:xfrm>
            <a:off x="1979712" y="5733256"/>
            <a:ext cx="0" cy="4269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8" grpId="0" animBg="1"/>
      <p:bldP spid="32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99C576-2639-2D41-B461-E9140035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14282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2648" y="1786764"/>
            <a:ext cx="7790000" cy="401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6F91B3DA-A094-3644-97E5-B5462D6C2E0D}"/>
              </a:ext>
            </a:extLst>
          </p:cNvPr>
          <p:cNvSpPr/>
          <p:nvPr/>
        </p:nvSpPr>
        <p:spPr>
          <a:xfrm>
            <a:off x="7092280" y="3284984"/>
            <a:ext cx="648072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Wpisać</a:t>
            </a:r>
            <a:endParaRPr lang="pl-PL" sz="1100" dirty="0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="" xmlns:a16="http://schemas.microsoft.com/office/drawing/2014/main" id="{D3E956F1-0C45-6F42-B1CA-D5659657E5B4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3284984"/>
            <a:ext cx="4392488" cy="1308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4E5B1DCD-0E61-F243-B6B1-184D4CDE5A1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699792" y="3415789"/>
            <a:ext cx="4392488" cy="1572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946329E-98FB-8B44-B547-DF7CD7328C0A}"/>
              </a:ext>
            </a:extLst>
          </p:cNvPr>
          <p:cNvSpPr txBox="1"/>
          <p:nvPr/>
        </p:nvSpPr>
        <p:spPr>
          <a:xfrm>
            <a:off x="1979712" y="351343"/>
            <a:ext cx="6557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Po wprowadzeniu danych organizacji należy przejść do ,,prośba o przypisanie”.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="" xmlns:a16="http://schemas.microsoft.com/office/drawing/2014/main" id="{02D93BB1-D09E-8F41-9DD8-32765DF60970}"/>
              </a:ext>
            </a:extLst>
          </p:cNvPr>
          <p:cNvCxnSpPr>
            <a:cxnSpLocks/>
          </p:cNvCxnSpPr>
          <p:nvPr/>
        </p:nvCxnSpPr>
        <p:spPr>
          <a:xfrm>
            <a:off x="7812360" y="4005064"/>
            <a:ext cx="0" cy="4374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3193" y="1343128"/>
            <a:ext cx="7981589" cy="4536504"/>
          </a:xfrm>
          <a:prstGeom prst="rect">
            <a:avLst/>
          </a:prstGeom>
        </p:spPr>
      </p:pic>
      <p:pic>
        <p:nvPicPr>
          <p:cNvPr id="2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99C576-2639-2D41-B461-E9140035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14282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987824" y="189871"/>
            <a:ext cx="5086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WAŻNE INFORMACJE!</a:t>
            </a:r>
            <a:endParaRPr lang="pl-PL" sz="2000" b="1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5743B4D6-E9E2-E24E-A969-8A77967D5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78703"/>
            <a:ext cx="2049388" cy="2328850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="" xmlns:a16="http://schemas.microsoft.com/office/drawing/2014/main" id="{A0CCA456-958F-3D41-A290-84D82079EE09}"/>
              </a:ext>
            </a:extLst>
          </p:cNvPr>
          <p:cNvCxnSpPr>
            <a:cxnSpLocks/>
          </p:cNvCxnSpPr>
          <p:nvPr/>
        </p:nvCxnSpPr>
        <p:spPr>
          <a:xfrm>
            <a:off x="8316416" y="5157192"/>
            <a:ext cx="0" cy="4374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99C576-2639-2D41-B461-E9140035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14282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786758"/>
            <a:ext cx="6044664" cy="570305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14480" y="214290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" pitchFamily="34" charset="0"/>
                <a:cs typeface="Arial" pitchFamily="34" charset="0"/>
              </a:rPr>
              <a:t>Pracodawco pamiętaj! Aby wysłać wniosek w imieniu organizacji, po zalogowaniu należy zmienić kontekst z osoby fizycznej na kontekst organizacji.</a:t>
            </a:r>
          </a:p>
        </p:txBody>
      </p:sp>
      <p:sp>
        <p:nvSpPr>
          <p:cNvPr id="8" name="Elipsa 7"/>
          <p:cNvSpPr/>
          <p:nvPr/>
        </p:nvSpPr>
        <p:spPr>
          <a:xfrm>
            <a:off x="5483422" y="1571612"/>
            <a:ext cx="2040336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286248" y="1803505"/>
            <a:ext cx="1080120" cy="2681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Wybierz</a:t>
            </a:r>
            <a:endParaRPr lang="pl-PL" sz="1100" dirty="0"/>
          </a:p>
        </p:txBody>
      </p:sp>
      <p:cxnSp>
        <p:nvCxnSpPr>
          <p:cNvPr id="10" name="Łącznik prosty ze strzałką 9"/>
          <p:cNvCxnSpPr>
            <a:cxnSpLocks/>
          </p:cNvCxnSpPr>
          <p:nvPr/>
        </p:nvCxnSpPr>
        <p:spPr>
          <a:xfrm>
            <a:off x="4929190" y="2071678"/>
            <a:ext cx="548704" cy="3668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29684" cy="5286413"/>
          </a:xfrm>
        </p:spPr>
        <p:txBody>
          <a:bodyPr>
            <a:noAutofit/>
          </a:bodyPr>
          <a:lstStyle/>
          <a:p>
            <a:pPr algn="ctr"/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Złożenie oświadczenia o powierzeniu wykonywania pracy</a:t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Nowy wniosek</a:t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Krok po kroku</a:t>
            </a:r>
            <a:r>
              <a:rPr lang="pl-PL" sz="4800" dirty="0">
                <a:latin typeface="+mn-lt"/>
              </a:rPr>
              <a:t/>
            </a:r>
            <a:br>
              <a:rPr lang="pl-PL" sz="4800" dirty="0">
                <a:latin typeface="+mn-lt"/>
              </a:rPr>
            </a:br>
            <a:endParaRPr lang="pl-PL" sz="4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D3817DC6-32E7-B549-B79A-D61202EE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15" y="3861048"/>
            <a:ext cx="2002180" cy="2710379"/>
          </a:xfrm>
          <a:prstGeom prst="rect">
            <a:avLst/>
          </a:prstGeom>
        </p:spPr>
      </p:pic>
      <p:pic>
        <p:nvPicPr>
          <p:cNvPr id="4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3D7F4BD2-A588-0540-81B5-165CC04E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43A11C6-4A96-4B58-99CD-95A21FF1CA41" descr="F069E8A6-5D54-4E31-ADB2-E4CED54FE9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4388"/>
            <a:ext cx="6840760" cy="48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331640" y="3686041"/>
            <a:ext cx="1857388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572264" y="2857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2538" y="3563649"/>
            <a:ext cx="1080120" cy="2681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Wybierz</a:t>
            </a:r>
            <a:endParaRPr lang="pl-PL" sz="1100" dirty="0"/>
          </a:p>
        </p:txBody>
      </p:sp>
      <p:cxnSp>
        <p:nvCxnSpPr>
          <p:cNvPr id="10" name="Łącznik prosty ze strzałką 9"/>
          <p:cNvCxnSpPr>
            <a:cxnSpLocks/>
          </p:cNvCxnSpPr>
          <p:nvPr/>
        </p:nvCxnSpPr>
        <p:spPr>
          <a:xfrm>
            <a:off x="909244" y="3831822"/>
            <a:ext cx="523414" cy="3172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E0E76A00-3869-2F48-AE1D-8F81038A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FD93F64-9685-4AEA-8C50-E0D6C1F2722D" descr="AA97A44C-46BB-4296-876A-B3BDA013D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7936"/>
            <a:ext cx="7128792" cy="44276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4440851" y="2204864"/>
            <a:ext cx="2071702" cy="17836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684614" y="767057"/>
            <a:ext cx="1584176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Wybierz</a:t>
            </a:r>
            <a:endParaRPr lang="pl-PL" sz="1100" dirty="0"/>
          </a:p>
        </p:txBody>
      </p:sp>
      <p:cxnSp>
        <p:nvCxnSpPr>
          <p:cNvPr id="10" name="Łącznik prosty ze strzałką 9"/>
          <p:cNvCxnSpPr>
            <a:cxnSpLocks/>
            <a:stCxn id="8" idx="2"/>
          </p:cNvCxnSpPr>
          <p:nvPr/>
        </p:nvCxnSpPr>
        <p:spPr>
          <a:xfrm>
            <a:off x="5476702" y="1028667"/>
            <a:ext cx="7019" cy="117619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F849E93E-C427-9D40-9798-D8C35E43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2" y="1340768"/>
            <a:ext cx="7336855" cy="5134495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339752" y="1844824"/>
            <a:ext cx="2232248" cy="22496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123728" y="620688"/>
            <a:ext cx="1656184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Wybierz</a:t>
            </a:r>
            <a:endParaRPr lang="pl-PL" sz="1100" dirty="0"/>
          </a:p>
        </p:txBody>
      </p:sp>
      <p:cxnSp>
        <p:nvCxnSpPr>
          <p:cNvPr id="10" name="Łącznik prosty ze strzałką 9"/>
          <p:cNvCxnSpPr>
            <a:cxnSpLocks/>
            <a:stCxn id="8" idx="2"/>
          </p:cNvCxnSpPr>
          <p:nvPr/>
        </p:nvCxnSpPr>
        <p:spPr>
          <a:xfrm>
            <a:off x="2951820" y="882298"/>
            <a:ext cx="396044" cy="9625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386CC44B-B52A-FA4E-B7CB-05FD16F3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378325"/>
            <a:ext cx="8572560" cy="20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pl-PL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Podmiot może powierzyć pracę cudzoziemcowi na podstawie oświadczenia wpisanego do ewidencji przez właściwy urząd pracy na podstawie tzw. procedury uproszczonej.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4149E537-9720-F141-B075-C043BD7FF3D9}"/>
              </a:ext>
            </a:extLst>
          </p:cNvPr>
          <p:cNvSpPr txBox="1"/>
          <p:nvPr/>
        </p:nvSpPr>
        <p:spPr>
          <a:xfrm>
            <a:off x="2627784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WSTĘP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1A1056B-35EC-F342-A904-12DE0E08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247402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64A37FB6-09E0-4941-BEDA-CADEF625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119757" cy="449831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61E3128B-F06B-AC44-8FFB-5031930E856F}"/>
              </a:ext>
            </a:extLst>
          </p:cNvPr>
          <p:cNvSpPr txBox="1"/>
          <p:nvPr/>
        </p:nvSpPr>
        <p:spPr>
          <a:xfrm>
            <a:off x="2085509" y="579486"/>
            <a:ext cx="651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Jeśli składany jest nowy wniosek zaznaczamy: „Wysyłanie wniosku inicjującego nową sprawę” oraz przycisk ,,Dalej”.</a:t>
            </a:r>
          </a:p>
        </p:txBody>
      </p:sp>
      <p:cxnSp>
        <p:nvCxnSpPr>
          <p:cNvPr id="8" name="Łącznik prosty ze strzałką 7"/>
          <p:cNvCxnSpPr>
            <a:cxnSpLocks/>
          </p:cNvCxnSpPr>
          <p:nvPr/>
        </p:nvCxnSpPr>
        <p:spPr>
          <a:xfrm flipH="1">
            <a:off x="7696276" y="3861048"/>
            <a:ext cx="8710" cy="4240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1B703BE-E044-FD49-BF07-B3CC1167B5A0}"/>
              </a:ext>
            </a:extLst>
          </p:cNvPr>
          <p:cNvSpPr txBox="1"/>
          <p:nvPr/>
        </p:nvSpPr>
        <p:spPr>
          <a:xfrm>
            <a:off x="5312091" y="3445909"/>
            <a:ext cx="1584176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Wybierz</a:t>
            </a:r>
            <a:endParaRPr lang="pl-PL" sz="1100" dirty="0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="" xmlns:a16="http://schemas.microsoft.com/office/drawing/2014/main" id="{887E5473-6183-1845-A05B-627F05BC375C}"/>
              </a:ext>
            </a:extLst>
          </p:cNvPr>
          <p:cNvCxnSpPr>
            <a:cxnSpLocks/>
          </p:cNvCxnSpPr>
          <p:nvPr/>
        </p:nvCxnSpPr>
        <p:spPr>
          <a:xfrm flipH="1">
            <a:off x="3779912" y="3576714"/>
            <a:ext cx="1530608" cy="1308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E58E3109-C099-7E44-B1F3-C73AA250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85994" y="141387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9350473-BB11-FC4F-BDAB-3EC03151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9" y="1124744"/>
            <a:ext cx="8439593" cy="384565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857884" y="2928934"/>
            <a:ext cx="264320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Rozwiń listę w celu wybrania adresata wniosku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>
            <a:off x="7179487" y="3359821"/>
            <a:ext cx="1064921" cy="3572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224278E4-34E1-1244-A186-1CA683F1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23528" y="116386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35240FE-AF35-EF43-964F-5572D2D0A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179970" cy="4584572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1331640" y="5611752"/>
            <a:ext cx="250033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220072" y="4730937"/>
            <a:ext cx="2715474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Wybierz Powiatowy Urząd Pracy dla Powiatu Warszawskiego Zachodniego</a:t>
            </a:r>
            <a:endParaRPr lang="pl-PL" sz="1100" dirty="0"/>
          </a:p>
        </p:txBody>
      </p:sp>
      <p:cxnSp>
        <p:nvCxnSpPr>
          <p:cNvPr id="11" name="Łącznik prosty ze strzałką 10"/>
          <p:cNvCxnSpPr>
            <a:cxnSpLocks/>
          </p:cNvCxnSpPr>
          <p:nvPr/>
        </p:nvCxnSpPr>
        <p:spPr>
          <a:xfrm flipH="1">
            <a:off x="3635896" y="5027210"/>
            <a:ext cx="1566921" cy="4900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0F80BE80-E74A-C940-80F5-47717E34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7D6465B-2EB5-CC4F-93C2-DB7544E8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70" y="1391680"/>
            <a:ext cx="8484826" cy="4043550"/>
          </a:xfrm>
          <a:prstGeom prst="rect">
            <a:avLst/>
          </a:prstGeom>
        </p:spPr>
      </p:pic>
      <p:cxnSp>
        <p:nvCxnSpPr>
          <p:cNvPr id="11" name="Łącznik prosty 10"/>
          <p:cNvCxnSpPr/>
          <p:nvPr/>
        </p:nvCxnSpPr>
        <p:spPr>
          <a:xfrm>
            <a:off x="357158" y="4141792"/>
            <a:ext cx="307183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635896" y="3226153"/>
            <a:ext cx="2571768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Po wybraniu właściwego urzędu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004048" y="5375240"/>
            <a:ext cx="2509854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Należy wybrać „wypełnij wniosek</a:t>
            </a:r>
            <a:r>
              <a:rPr lang="pl-PL" sz="11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3203848" y="3495581"/>
            <a:ext cx="1656184" cy="3654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cxnSpLocks/>
          </p:cNvCxnSpPr>
          <p:nvPr/>
        </p:nvCxnSpPr>
        <p:spPr>
          <a:xfrm flipV="1">
            <a:off x="6372200" y="4869160"/>
            <a:ext cx="1368152" cy="506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0F18ECB5-DAD8-3F4D-A358-B37EC86B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142685"/>
            <a:ext cx="8280920" cy="47885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CB30647-B688-984E-9460-8E77D7942E3B}"/>
              </a:ext>
            </a:extLst>
          </p:cNvPr>
          <p:cNvSpPr txBox="1"/>
          <p:nvPr/>
        </p:nvSpPr>
        <p:spPr>
          <a:xfrm>
            <a:off x="1857904" y="506164"/>
            <a:ext cx="684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Osoba prawna musi pamiętać, aby złożyć oświadczenie jako ,, podmiot gospodarczy”. Dane podmiotu wypełnią się automatycznie.</a:t>
            </a:r>
            <a:endParaRPr lang="pl-PL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827584" y="1892937"/>
            <a:ext cx="8257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484854" y="1754492"/>
            <a:ext cx="1647761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100" dirty="0">
                <a:latin typeface="Arial" pitchFamily="34" charset="0"/>
                <a:cs typeface="Arial" pitchFamily="34" charset="0"/>
              </a:rPr>
              <a:t>Nazwa zgodnie z KRS</a:t>
            </a:r>
            <a:endParaRPr lang="pl-PL" sz="1100" dirty="0"/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>
            <a:off x="2267744" y="2014662"/>
            <a:ext cx="4005112" cy="4475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786315" y="2791510"/>
            <a:ext cx="2738014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Pełny adres siedziby firmy zgodny z KRS</a:t>
            </a:r>
          </a:p>
        </p:txBody>
      </p:sp>
      <p:cxnSp>
        <p:nvCxnSpPr>
          <p:cNvPr id="12" name="Łącznik prosty ze strzałką 11"/>
          <p:cNvCxnSpPr>
            <a:cxnSpLocks/>
          </p:cNvCxnSpPr>
          <p:nvPr/>
        </p:nvCxnSpPr>
        <p:spPr>
          <a:xfrm flipH="1">
            <a:off x="3224227" y="2944452"/>
            <a:ext cx="1562087" cy="2912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170164" y="4035474"/>
            <a:ext cx="958386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100" dirty="0">
                <a:latin typeface="Arial" pitchFamily="34" charset="0"/>
                <a:cs typeface="Arial" pitchFamily="34" charset="0"/>
              </a:rPr>
              <a:t>NIP i Regon</a:t>
            </a:r>
          </a:p>
        </p:txBody>
      </p:sp>
      <p:cxnSp>
        <p:nvCxnSpPr>
          <p:cNvPr id="15" name="Łącznik prosty ze strzałką 14"/>
          <p:cNvCxnSpPr>
            <a:cxnSpLocks/>
          </p:cNvCxnSpPr>
          <p:nvPr/>
        </p:nvCxnSpPr>
        <p:spPr>
          <a:xfrm flipH="1">
            <a:off x="2329256" y="4304265"/>
            <a:ext cx="2230312" cy="2808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cxnSpLocks/>
          </p:cNvCxnSpPr>
          <p:nvPr/>
        </p:nvCxnSpPr>
        <p:spPr>
          <a:xfrm>
            <a:off x="4559568" y="4310200"/>
            <a:ext cx="1397080" cy="2615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559568" y="5413309"/>
            <a:ext cx="3599635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100" dirty="0">
                <a:latin typeface="Arial" pitchFamily="34" charset="0"/>
                <a:cs typeface="Arial" pitchFamily="34" charset="0"/>
              </a:rPr>
              <a:t>Numer telefonu, adres e-mail w celu szybkiego oraz sprawnego kontaktu </a:t>
            </a:r>
            <a:endParaRPr lang="pl-PL" sz="1100" dirty="0"/>
          </a:p>
        </p:txBody>
      </p:sp>
      <p:cxnSp>
        <p:nvCxnSpPr>
          <p:cNvPr id="21" name="Łącznik prosty ze strzałką 20"/>
          <p:cNvCxnSpPr>
            <a:cxnSpLocks/>
            <a:stCxn id="19" idx="1"/>
          </p:cNvCxnSpPr>
          <p:nvPr/>
        </p:nvCxnSpPr>
        <p:spPr>
          <a:xfrm flipH="1" flipV="1">
            <a:off x="1952710" y="5510947"/>
            <a:ext cx="2606858" cy="117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96FCAC5C-EC70-4E4D-89B8-D4F53CA875D7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932244" y="5233219"/>
            <a:ext cx="2627324" cy="3955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8C08D66B-7592-9246-9AF8-F72C308D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50001" y="80301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Łącznik prosty 22">
            <a:extLst>
              <a:ext uri="{FF2B5EF4-FFF2-40B4-BE49-F238E27FC236}">
                <a16:creationId xmlns="" xmlns:a16="http://schemas.microsoft.com/office/drawing/2014/main" id="{2E510772-3AE7-E94D-B568-1BC763801841}"/>
              </a:ext>
            </a:extLst>
          </p:cNvPr>
          <p:cNvCxnSpPr>
            <a:cxnSpLocks/>
          </p:cNvCxnSpPr>
          <p:nvPr/>
        </p:nvCxnSpPr>
        <p:spPr>
          <a:xfrm>
            <a:off x="423331" y="3308714"/>
            <a:ext cx="2968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5" y="1268760"/>
            <a:ext cx="8218690" cy="47525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CB30647-B688-984E-9460-8E77D7942E3B}"/>
              </a:ext>
            </a:extLst>
          </p:cNvPr>
          <p:cNvSpPr txBox="1"/>
          <p:nvPr/>
        </p:nvSpPr>
        <p:spPr>
          <a:xfrm>
            <a:off x="1857904" y="506164"/>
            <a:ext cx="684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Osoba fizyczna prowadząca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działalność gospodarczą musi pamiętać, aby w kontekście wybrać 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„osoba fizyczna prowadząca działalność gospodarczą”.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Dane podmiotu wypełnią się automatycznie.</a:t>
            </a:r>
            <a:endParaRPr lang="pl-PL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899592" y="2204309"/>
            <a:ext cx="1676111" cy="5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3851920" y="1838900"/>
            <a:ext cx="1800200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100" dirty="0">
                <a:latin typeface="Arial" pitchFamily="34" charset="0"/>
                <a:cs typeface="Arial" pitchFamily="34" charset="0"/>
              </a:rPr>
              <a:t>Nazwa zgodnie z CEIDG</a:t>
            </a:r>
            <a:endParaRPr lang="pl-PL" sz="1100" dirty="0"/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>
            <a:off x="2086299" y="2100510"/>
            <a:ext cx="2629717" cy="4721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786314" y="2791510"/>
            <a:ext cx="3671073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Pełny adres meldunku stałego osoby prowadzącej działalność gospodarczą</a:t>
            </a:r>
          </a:p>
        </p:txBody>
      </p:sp>
      <p:cxnSp>
        <p:nvCxnSpPr>
          <p:cNvPr id="12" name="Łącznik prosty ze strzałką 11"/>
          <p:cNvCxnSpPr>
            <a:cxnSpLocks/>
            <a:stCxn id="10" idx="1"/>
          </p:cNvCxnSpPr>
          <p:nvPr/>
        </p:nvCxnSpPr>
        <p:spPr>
          <a:xfrm flipH="1">
            <a:off x="3391396" y="3006954"/>
            <a:ext cx="1394918" cy="3558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705695" y="4172049"/>
            <a:ext cx="2666505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100" dirty="0">
                <a:latin typeface="Arial" pitchFamily="34" charset="0"/>
                <a:cs typeface="Arial" pitchFamily="34" charset="0"/>
              </a:rPr>
              <a:t>NIP, Regon oraz obowiązkowo Pesel</a:t>
            </a:r>
          </a:p>
        </p:txBody>
      </p:sp>
      <p:cxnSp>
        <p:nvCxnSpPr>
          <p:cNvPr id="15" name="Łącznik prosty ze strzałką 14"/>
          <p:cNvCxnSpPr>
            <a:cxnSpLocks/>
            <a:stCxn id="13" idx="2"/>
          </p:cNvCxnSpPr>
          <p:nvPr/>
        </p:nvCxnSpPr>
        <p:spPr>
          <a:xfrm flipH="1">
            <a:off x="2241704" y="4433659"/>
            <a:ext cx="2797244" cy="2432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cxnSpLocks/>
            <a:stCxn id="13" idx="2"/>
          </p:cNvCxnSpPr>
          <p:nvPr/>
        </p:nvCxnSpPr>
        <p:spPr>
          <a:xfrm>
            <a:off x="5038948" y="4433659"/>
            <a:ext cx="901204" cy="2432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499993" y="5523542"/>
            <a:ext cx="2808312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1100" dirty="0">
                <a:latin typeface="Arial" pitchFamily="34" charset="0"/>
                <a:cs typeface="Arial" pitchFamily="34" charset="0"/>
              </a:rPr>
              <a:t>Numer telefonu, adres e-mail w celu szybkiego oraz sprawnego kontaktu </a:t>
            </a:r>
            <a:endParaRPr lang="pl-PL" sz="1100" dirty="0"/>
          </a:p>
        </p:txBody>
      </p:sp>
      <p:cxnSp>
        <p:nvCxnSpPr>
          <p:cNvPr id="21" name="Łącznik prosty ze strzałką 20"/>
          <p:cNvCxnSpPr>
            <a:cxnSpLocks/>
            <a:stCxn id="19" idx="1"/>
          </p:cNvCxnSpPr>
          <p:nvPr/>
        </p:nvCxnSpPr>
        <p:spPr>
          <a:xfrm flipH="1" flipV="1">
            <a:off x="2064747" y="5593209"/>
            <a:ext cx="2435246" cy="1457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96FCAC5C-EC70-4E4D-89B8-D4F53CA875D7}"/>
              </a:ext>
            </a:extLst>
          </p:cNvPr>
          <p:cNvCxnSpPr>
            <a:cxnSpLocks/>
          </p:cNvCxnSpPr>
          <p:nvPr/>
        </p:nvCxnSpPr>
        <p:spPr>
          <a:xfrm flipH="1" flipV="1">
            <a:off x="2051720" y="5383311"/>
            <a:ext cx="2448274" cy="3417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8C08D66B-7592-9246-9AF8-F72C308D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50001" y="80301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Łącznik prosty 22">
            <a:extLst>
              <a:ext uri="{FF2B5EF4-FFF2-40B4-BE49-F238E27FC236}">
                <a16:creationId xmlns="" xmlns:a16="http://schemas.microsoft.com/office/drawing/2014/main" id="{2E510772-3AE7-E94D-B568-1BC763801841}"/>
              </a:ext>
            </a:extLst>
          </p:cNvPr>
          <p:cNvCxnSpPr>
            <a:cxnSpLocks/>
          </p:cNvCxnSpPr>
          <p:nvPr/>
        </p:nvCxnSpPr>
        <p:spPr>
          <a:xfrm>
            <a:off x="323528" y="3429000"/>
            <a:ext cx="3096343" cy="3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cxnSpLocks/>
            <a:stCxn id="13" idx="2"/>
          </p:cNvCxnSpPr>
          <p:nvPr/>
        </p:nvCxnSpPr>
        <p:spPr>
          <a:xfrm flipH="1">
            <a:off x="2280398" y="4433659"/>
            <a:ext cx="2758550" cy="5015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" y="1313852"/>
            <a:ext cx="8503578" cy="454917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816284" y="400089"/>
            <a:ext cx="6573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Osoba fizyczną, która nie prowadzi działalności gospodarczej i chce zatrudnić cudzoziemca do gospodarstwa domowego musi pamiętać, aby w kontekście wybrać odpowiednio „osoba fizyczna”. Dane podmiotu wypełnią się automatycznie.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232396" y="1829511"/>
            <a:ext cx="1339603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Nazwisko i imię</a:t>
            </a:r>
          </a:p>
        </p:txBody>
      </p:sp>
      <p:cxnSp>
        <p:nvCxnSpPr>
          <p:cNvPr id="7" name="Łącznik prosty ze strzałką 6"/>
          <p:cNvCxnSpPr>
            <a:cxnSpLocks/>
            <a:stCxn id="5" idx="2"/>
          </p:cNvCxnSpPr>
          <p:nvPr/>
        </p:nvCxnSpPr>
        <p:spPr>
          <a:xfrm flipH="1">
            <a:off x="1763688" y="2091121"/>
            <a:ext cx="2138510" cy="6866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cxnSpLocks/>
            <a:stCxn id="5" idx="2"/>
          </p:cNvCxnSpPr>
          <p:nvPr/>
        </p:nvCxnSpPr>
        <p:spPr>
          <a:xfrm flipH="1">
            <a:off x="1816284" y="2091121"/>
            <a:ext cx="2085914" cy="9207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4641018" y="3018458"/>
            <a:ext cx="2074607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Pełny adres meldunku stałego</a:t>
            </a:r>
          </a:p>
        </p:txBody>
      </p:sp>
      <p:cxnSp>
        <p:nvCxnSpPr>
          <p:cNvPr id="16" name="Łącznik prosty ze strzałką 15"/>
          <p:cNvCxnSpPr>
            <a:cxnSpLocks/>
            <a:stCxn id="14" idx="1"/>
          </p:cNvCxnSpPr>
          <p:nvPr/>
        </p:nvCxnSpPr>
        <p:spPr>
          <a:xfrm flipH="1">
            <a:off x="3050366" y="3149263"/>
            <a:ext cx="1590652" cy="1300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4357686" y="4315844"/>
            <a:ext cx="538930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Pesel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1753816" y="4438954"/>
            <a:ext cx="2598843" cy="3819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4666024" y="5339802"/>
            <a:ext cx="338152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Numer telefonu, adres e-mail w celu szybkiego oraz sprawnego kontaktu</a:t>
            </a:r>
          </a:p>
        </p:txBody>
      </p:sp>
      <p:cxnSp>
        <p:nvCxnSpPr>
          <p:cNvPr id="31" name="Łącznik prosty ze strzałką 30"/>
          <p:cNvCxnSpPr>
            <a:cxnSpLocks/>
          </p:cNvCxnSpPr>
          <p:nvPr/>
        </p:nvCxnSpPr>
        <p:spPr>
          <a:xfrm flipH="1" flipV="1">
            <a:off x="1816284" y="5196933"/>
            <a:ext cx="2833283" cy="3252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611560" y="2419300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="" xmlns:a16="http://schemas.microsoft.com/office/drawing/2014/main" id="{F7B66C0B-EC2F-364D-9D6E-72E601AACE78}"/>
              </a:ext>
            </a:extLst>
          </p:cNvPr>
          <p:cNvCxnSpPr>
            <a:cxnSpLocks/>
          </p:cNvCxnSpPr>
          <p:nvPr/>
        </p:nvCxnSpPr>
        <p:spPr>
          <a:xfrm flipH="1" flipV="1">
            <a:off x="1753816" y="5424987"/>
            <a:ext cx="2895751" cy="97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085BBA16-9C18-3C4B-A4BD-F4199BB1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51520" y="100095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Łącznik prosty 17">
            <a:extLst>
              <a:ext uri="{FF2B5EF4-FFF2-40B4-BE49-F238E27FC236}">
                <a16:creationId xmlns="" xmlns:a16="http://schemas.microsoft.com/office/drawing/2014/main" id="{0884541D-3340-1247-BA35-10EAFB4BCB63}"/>
              </a:ext>
            </a:extLst>
          </p:cNvPr>
          <p:cNvCxnSpPr>
            <a:cxnSpLocks/>
          </p:cNvCxnSpPr>
          <p:nvPr/>
        </p:nvCxnSpPr>
        <p:spPr>
          <a:xfrm>
            <a:off x="179512" y="3356992"/>
            <a:ext cx="27922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3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Natalk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8" y="1844824"/>
            <a:ext cx="8464086" cy="385765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3BF40BAD-0869-B944-88F0-579FF5ABAEBA}"/>
              </a:ext>
            </a:extLst>
          </p:cNvPr>
          <p:cNvSpPr/>
          <p:nvPr/>
        </p:nvSpPr>
        <p:spPr>
          <a:xfrm>
            <a:off x="611560" y="1216106"/>
            <a:ext cx="7776864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Należy wypełnić wszystkie pola dotyczące danych cudzoziemca zgodnie z paszportem, na który ma zostać zarejestrowane oświadczenie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="" xmlns:a16="http://schemas.microsoft.com/office/drawing/2014/main" id="{34AF131C-A9B5-CD4C-B410-F62D22D3CF8A}"/>
              </a:ext>
            </a:extLst>
          </p:cNvPr>
          <p:cNvCxnSpPr>
            <a:cxnSpLocks/>
          </p:cNvCxnSpPr>
          <p:nvPr/>
        </p:nvCxnSpPr>
        <p:spPr>
          <a:xfrm flipH="1">
            <a:off x="1995553" y="1657741"/>
            <a:ext cx="2012505" cy="12759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3B4E0A5C-FA7A-D44F-8758-9923B7D189A6}"/>
              </a:ext>
            </a:extLst>
          </p:cNvPr>
          <p:cNvCxnSpPr>
            <a:cxnSpLocks/>
          </p:cNvCxnSpPr>
          <p:nvPr/>
        </p:nvCxnSpPr>
        <p:spPr>
          <a:xfrm flipH="1">
            <a:off x="1995553" y="1661921"/>
            <a:ext cx="2012505" cy="16036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="" xmlns:a16="http://schemas.microsoft.com/office/drawing/2014/main" id="{2CE586F5-FC89-E14F-AAFF-798F2D558312}"/>
              </a:ext>
            </a:extLst>
          </p:cNvPr>
          <p:cNvCxnSpPr>
            <a:cxnSpLocks/>
          </p:cNvCxnSpPr>
          <p:nvPr/>
        </p:nvCxnSpPr>
        <p:spPr>
          <a:xfrm flipH="1">
            <a:off x="2211577" y="1657741"/>
            <a:ext cx="1796481" cy="20113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="" xmlns:a16="http://schemas.microsoft.com/office/drawing/2014/main" id="{56405E06-E416-7D44-8BCB-73C38D16E6D9}"/>
              </a:ext>
            </a:extLst>
          </p:cNvPr>
          <p:cNvCxnSpPr>
            <a:cxnSpLocks/>
          </p:cNvCxnSpPr>
          <p:nvPr/>
        </p:nvCxnSpPr>
        <p:spPr>
          <a:xfrm flipH="1">
            <a:off x="1923545" y="1635629"/>
            <a:ext cx="2084514" cy="29261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="" xmlns:a16="http://schemas.microsoft.com/office/drawing/2014/main" id="{4ED23CCC-A0CE-5C40-AE41-164F05944CE4}"/>
              </a:ext>
            </a:extLst>
          </p:cNvPr>
          <p:cNvCxnSpPr>
            <a:cxnSpLocks/>
          </p:cNvCxnSpPr>
          <p:nvPr/>
        </p:nvCxnSpPr>
        <p:spPr>
          <a:xfrm flipH="1">
            <a:off x="2211576" y="1648620"/>
            <a:ext cx="1796483" cy="3273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="" xmlns:a16="http://schemas.microsoft.com/office/drawing/2014/main" id="{DFF87327-63D2-0745-A24C-EE4F122BDC3F}"/>
              </a:ext>
            </a:extLst>
          </p:cNvPr>
          <p:cNvCxnSpPr>
            <a:cxnSpLocks/>
          </p:cNvCxnSpPr>
          <p:nvPr/>
        </p:nvCxnSpPr>
        <p:spPr>
          <a:xfrm>
            <a:off x="4008058" y="1635629"/>
            <a:ext cx="2235967" cy="32861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="" xmlns:a16="http://schemas.microsoft.com/office/drawing/2014/main" id="{8292A6B0-8891-DD4B-B7A9-B86DF78F3CF5}"/>
              </a:ext>
            </a:extLst>
          </p:cNvPr>
          <p:cNvCxnSpPr>
            <a:cxnSpLocks/>
          </p:cNvCxnSpPr>
          <p:nvPr/>
        </p:nvCxnSpPr>
        <p:spPr>
          <a:xfrm>
            <a:off x="4008057" y="1648620"/>
            <a:ext cx="2235968" cy="2049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="" xmlns:a16="http://schemas.microsoft.com/office/drawing/2014/main" id="{E65C82A8-1F98-FA4F-8457-C588EE5C6211}"/>
              </a:ext>
            </a:extLst>
          </p:cNvPr>
          <p:cNvCxnSpPr>
            <a:cxnSpLocks/>
          </p:cNvCxnSpPr>
          <p:nvPr/>
        </p:nvCxnSpPr>
        <p:spPr>
          <a:xfrm>
            <a:off x="4875873" y="3409620"/>
            <a:ext cx="711530" cy="6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="" xmlns:a16="http://schemas.microsoft.com/office/drawing/2014/main" id="{E65C82A8-1F98-FA4F-8457-C588EE5C6211}"/>
              </a:ext>
            </a:extLst>
          </p:cNvPr>
          <p:cNvCxnSpPr>
            <a:cxnSpLocks/>
          </p:cNvCxnSpPr>
          <p:nvPr/>
        </p:nvCxnSpPr>
        <p:spPr>
          <a:xfrm>
            <a:off x="6658973" y="3416460"/>
            <a:ext cx="711530" cy="6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730279" y="320214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itchFamily="34" charset="0"/>
                <a:cs typeface="Arial" pitchFamily="34" charset="0"/>
              </a:rPr>
              <a:t>lub</a:t>
            </a:r>
          </a:p>
        </p:txBody>
      </p:sp>
      <p:pic>
        <p:nvPicPr>
          <p:cNvPr id="66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BD754A11-2793-7140-9480-7AF5AB69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50001" y="80301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"/>
          <a:stretch/>
        </p:blipFill>
        <p:spPr>
          <a:xfrm>
            <a:off x="140466" y="1845404"/>
            <a:ext cx="8720192" cy="316719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51720" y="380720"/>
            <a:ext cx="59650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itchFamily="34" charset="0"/>
                <a:cs typeface="Arial" pitchFamily="34" charset="0"/>
              </a:rPr>
              <a:t>W 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każdym przypadku wskazane PKD, nazwa i kod zawodu oraz stanowisko musi być związane z pracą cudzoziemca. Należy pamiętać, iż symbol PKD </a:t>
            </a:r>
            <a:br>
              <a:rPr lang="pl-PL" sz="1200" b="1" dirty="0">
                <a:latin typeface="Arial" pitchFamily="34" charset="0"/>
                <a:cs typeface="Arial" pitchFamily="34" charset="0"/>
              </a:rPr>
            </a:br>
            <a:r>
              <a:rPr lang="pl-PL" sz="1200" b="1" dirty="0">
                <a:latin typeface="Arial" pitchFamily="34" charset="0"/>
                <a:cs typeface="Arial" pitchFamily="34" charset="0"/>
              </a:rPr>
              <a:t>musi znajdować się w KRS lub CEIDG pracodawcy.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419872" y="2068316"/>
            <a:ext cx="2766924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Stanowisko zgodne z wykonywaną pracą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979827" y="2682199"/>
            <a:ext cx="1714512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Nazwa i kod zawodu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500452" y="5086345"/>
            <a:ext cx="374395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PKD – musi znajdować się w KRS lub CEIDG pracodawcy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rot="5400000">
            <a:off x="4573934" y="2472008"/>
            <a:ext cx="28575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cxnSpLocks/>
          </p:cNvCxnSpPr>
          <p:nvPr/>
        </p:nvCxnSpPr>
        <p:spPr>
          <a:xfrm>
            <a:off x="7837083" y="2943809"/>
            <a:ext cx="767365" cy="4131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cxnSpLocks/>
          </p:cNvCxnSpPr>
          <p:nvPr/>
        </p:nvCxnSpPr>
        <p:spPr>
          <a:xfrm flipV="1">
            <a:off x="6444208" y="4797152"/>
            <a:ext cx="2160240" cy="289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0A88F44A-C6ED-6D48-897C-3A3FF450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5BA2A558-69A0-B442-B7EA-C25F204C0C0F}"/>
              </a:ext>
            </a:extLst>
          </p:cNvPr>
          <p:cNvSpPr txBox="1"/>
          <p:nvPr/>
        </p:nvSpPr>
        <p:spPr>
          <a:xfrm>
            <a:off x="2463074" y="3535966"/>
            <a:ext cx="468052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Zakres obowiązków jakie będzie wykonywał cudzoziemiec na wskazanym stanowisku pracy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="" xmlns:a16="http://schemas.microsoft.com/office/drawing/2014/main" id="{98425A2B-8AC4-C143-B123-3829412FB9E8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46010" y="3751410"/>
            <a:ext cx="1717064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/>
          <a:stretch/>
        </p:blipFill>
        <p:spPr>
          <a:xfrm>
            <a:off x="107504" y="1772816"/>
            <a:ext cx="8640960" cy="2870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67744" y="488747"/>
            <a:ext cx="609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Jeśli oświadczenie o powierzeniu wykonywania pracy składa osoba fizyczna, która nie prowadzi działalności gospodarczej wpisuje symbol PKD –  9700Z Gospodarstwa domowe zatrudniające pracowników.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7158" y="4319518"/>
            <a:ext cx="80010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>
                <a:latin typeface="Arial" pitchFamily="34" charset="0"/>
                <a:cs typeface="Arial" pitchFamily="34" charset="0"/>
              </a:rPr>
              <a:t>PKD – 9700Z GOSPODARSTWA DOMOWE ZATRUDNIAJĄCE PRACOWNIKÓW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779912" y="3754428"/>
            <a:ext cx="468052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Jeżeli składa osoba fizyczna, która nie prowadzi działalności gospodarczej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>
            <a:off x="6012160" y="4185315"/>
            <a:ext cx="2492934" cy="2553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3CF59DFE-59B5-E340-B21C-6B453FEB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E5B0114C-D1BB-EF46-A805-8AB17131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14282" y="370846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80539E4E-A21C-604E-86B1-9F65F73E1222}"/>
              </a:ext>
            </a:extLst>
          </p:cNvPr>
          <p:cNvSpPr/>
          <p:nvPr/>
        </p:nvSpPr>
        <p:spPr>
          <a:xfrm>
            <a:off x="214282" y="428604"/>
            <a:ext cx="835824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 to jest procedura uproszczona?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Procedura uproszczona, nazywana także „procedurą </a:t>
            </a:r>
            <a:r>
              <a:rPr lang="pl-PL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oświadczeniową</a:t>
            </a:r>
            <a:r>
              <a:rPr lang="pl-PL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” pozwala obywatelom jednego z 6 państw: </a:t>
            </a:r>
            <a:r>
              <a:rPr lang="pl-PL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Republiki Armenii, Republiki Białorusi, Republiki Gruzji, Republiki </a:t>
            </a:r>
            <a:r>
              <a:rPr lang="pl-PL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Mołdawii i </a:t>
            </a:r>
            <a:r>
              <a:rPr lang="pl-PL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Ukrainy</a:t>
            </a:r>
            <a:r>
              <a:rPr lang="pl-PL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wykonywać pracę w Polsce przez okres nie dłuższy niż</a:t>
            </a:r>
            <a:r>
              <a:rPr lang="pl-PL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24 miesiące bez konieczności uzyskania zezwolenia na pracę. Ponadto dzień rozpoczęcia pracy wskazany w oświadczeniu powinien nastąpić nie później niż 6 miesięcy od dnia złożenia oświadczenia oraz wysokość wynagrodzenia cudzoziemca nie może być </a:t>
            </a:r>
            <a:r>
              <a:rPr lang="pl-PL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niższa </a:t>
            </a:r>
            <a:r>
              <a:rPr lang="pl-PL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od wynagrodzenia pracowników wykonujących pracę porównywalnego rodzaju lub na porównywalnym stanowisku.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Natalka5.png"/>
          <p:cNvPicPr>
            <a:picLocks noChangeAspect="1"/>
          </p:cNvPicPr>
          <p:nvPr/>
        </p:nvPicPr>
        <p:blipFill rotWithShape="1">
          <a:blip r:embed="rId2"/>
          <a:srcRect t="30688" r="47656" b="29239"/>
          <a:stretch/>
        </p:blipFill>
        <p:spPr>
          <a:xfrm>
            <a:off x="428596" y="2584472"/>
            <a:ext cx="8165737" cy="307468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24594" y="633307"/>
            <a:ext cx="656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Jeśli adres miejsca wykonywania pracy przez cudzoziemca jest taki sam </a:t>
            </a:r>
            <a:br>
              <a:rPr lang="pl-PL" sz="1200" b="1" dirty="0">
                <a:latin typeface="Arial" pitchFamily="34" charset="0"/>
                <a:cs typeface="Arial" pitchFamily="34" charset="0"/>
              </a:rPr>
            </a:br>
            <a:r>
              <a:rPr lang="pl-PL" sz="1200" b="1" dirty="0">
                <a:latin typeface="Arial" pitchFamily="34" charset="0"/>
                <a:cs typeface="Arial" pitchFamily="34" charset="0"/>
              </a:rPr>
              <a:t>jak adres siedziby firmy bądź adres meldunku stałego pracodawcy.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857224" y="3290754"/>
            <a:ext cx="200026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267744" y="2016226"/>
            <a:ext cx="3384376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itchFamily="34" charset="0"/>
                <a:cs typeface="Arial" pitchFamily="34" charset="0"/>
              </a:rPr>
              <a:t>Wybierz – system automatycznie wprowadzi adres</a:t>
            </a:r>
          </a:p>
        </p:txBody>
      </p:sp>
      <p:cxnSp>
        <p:nvCxnSpPr>
          <p:cNvPr id="14" name="Łącznik prosty ze strzałką 13"/>
          <p:cNvCxnSpPr>
            <a:cxnSpLocks/>
            <a:stCxn id="10" idx="2"/>
          </p:cNvCxnSpPr>
          <p:nvPr/>
        </p:nvCxnSpPr>
        <p:spPr>
          <a:xfrm flipH="1">
            <a:off x="1259632" y="2277836"/>
            <a:ext cx="2700300" cy="719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2BA8F3DB-7287-B14B-BD65-5B58C852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Natalka5.png"/>
          <p:cNvPicPr>
            <a:picLocks noChangeAspect="1"/>
          </p:cNvPicPr>
          <p:nvPr/>
        </p:nvPicPr>
        <p:blipFill rotWithShape="1">
          <a:blip r:embed="rId2"/>
          <a:srcRect t="30688" r="47656" b="29239"/>
          <a:stretch/>
        </p:blipFill>
        <p:spPr>
          <a:xfrm>
            <a:off x="428596" y="2533216"/>
            <a:ext cx="8165737" cy="307468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82B45C1-3F2F-3141-944D-14744E1024A4}"/>
              </a:ext>
            </a:extLst>
          </p:cNvPr>
          <p:cNvSpPr txBox="1"/>
          <p:nvPr/>
        </p:nvSpPr>
        <p:spPr>
          <a:xfrm>
            <a:off x="1979712" y="588807"/>
            <a:ext cx="572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Jeśli adres miejsca wykonywania pracy przez cudzoziemca różni się od adresu siedziba firmy bądź adresu meldunku stałego pracodawcy </a:t>
            </a:r>
            <a:br>
              <a:rPr lang="pl-PL" sz="1200" b="1" dirty="0">
                <a:latin typeface="Arial" pitchFamily="34" charset="0"/>
                <a:cs typeface="Arial" pitchFamily="34" charset="0"/>
              </a:rPr>
            </a:br>
            <a:r>
              <a:rPr lang="pl-PL" sz="1200" b="1" dirty="0">
                <a:latin typeface="Arial" pitchFamily="34" charset="0"/>
                <a:cs typeface="Arial" pitchFamily="34" charset="0"/>
              </a:rPr>
              <a:t>należy go wprowadzić.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38672" y="1988840"/>
            <a:ext cx="2952328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Arial" pitchFamily="34" charset="0"/>
                <a:cs typeface="Arial" pitchFamily="34" charset="0"/>
              </a:rPr>
              <a:t>  Wybierz </a:t>
            </a:r>
            <a:r>
              <a:rPr lang="pl-PL" sz="1100" dirty="0">
                <a:latin typeface="Arial" pitchFamily="34" charset="0"/>
                <a:cs typeface="Arial" pitchFamily="34" charset="0"/>
              </a:rPr>
              <a:t>– należy wprowadzić pełny adres</a:t>
            </a:r>
          </a:p>
        </p:txBody>
      </p:sp>
      <p:cxnSp>
        <p:nvCxnSpPr>
          <p:cNvPr id="10" name="Łącznik prosty ze strzałką 9"/>
          <p:cNvCxnSpPr>
            <a:cxnSpLocks/>
            <a:stCxn id="9" idx="2"/>
          </p:cNvCxnSpPr>
          <p:nvPr/>
        </p:nvCxnSpPr>
        <p:spPr>
          <a:xfrm>
            <a:off x="3014836" y="2250450"/>
            <a:ext cx="1629172" cy="8096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4511464" y="3212976"/>
            <a:ext cx="200026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8880C5F-FEE5-724C-9F59-8997D3C3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Natalka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1" y="2083646"/>
            <a:ext cx="7592330" cy="363976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D471F830-FD5F-B04F-A40E-B3222FFBFEBA}"/>
              </a:ext>
            </a:extLst>
          </p:cNvPr>
          <p:cNvSpPr txBox="1"/>
          <p:nvPr/>
        </p:nvSpPr>
        <p:spPr>
          <a:xfrm>
            <a:off x="1674747" y="537793"/>
            <a:ext cx="628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Rozwijając listę należy wybrać rodzaj umowy, która będzie stanowiła podstawę wykonywania pracy przez cudzoziemca.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860032" y="1553948"/>
            <a:ext cx="2857520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Należy wybrać rodzaj umowy</a:t>
            </a:r>
            <a:endParaRPr lang="pl-PL" sz="1100" dirty="0"/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>
            <a:off x="6312684" y="1815558"/>
            <a:ext cx="1571684" cy="6773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68605629-3C41-EA43-989C-E6E2053A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51520" y="68575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Natalka6.png"/>
          <p:cNvPicPr>
            <a:picLocks noChangeAspect="1"/>
          </p:cNvPicPr>
          <p:nvPr/>
        </p:nvPicPr>
        <p:blipFill>
          <a:blip r:embed="rId2"/>
          <a:srcRect r="46984" b="48412"/>
          <a:stretch>
            <a:fillRect/>
          </a:stretch>
        </p:blipFill>
        <p:spPr>
          <a:xfrm>
            <a:off x="207337" y="1714488"/>
            <a:ext cx="8508067" cy="40719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87A27AE6-A2AD-1846-8D00-6D6CFD6BA9FC}"/>
              </a:ext>
            </a:extLst>
          </p:cNvPr>
          <p:cNvSpPr txBox="1"/>
          <p:nvPr/>
        </p:nvSpPr>
        <p:spPr>
          <a:xfrm>
            <a:off x="1801064" y="390309"/>
            <a:ext cx="6659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Wybierając wymiar czasu pracy (etat) należy pamiętać, że: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wysokość wynagrodzenia brutto określamy stawką miesięczna;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wysokość wynagrodzenia cudzoziemca nie może być niższa od wynagrodzenia pracowników wykonujących pracę porównywalnego rodzaju lub na porównywalnym stanowisku.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428596" y="2786058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000364" y="4786322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Arial" pitchFamily="34" charset="0"/>
                <a:cs typeface="Arial" pitchFamily="34" charset="0"/>
              </a:rPr>
              <a:t>3010 zł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714348" y="3143248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733396" y="3498850"/>
            <a:ext cx="83820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785786" y="5070486"/>
            <a:ext cx="149067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143504" y="3071810"/>
            <a:ext cx="1714512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Przy wyborze wymiaru czasu pracy (etat)</a:t>
            </a:r>
            <a:endParaRPr lang="pl-PL" sz="11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929190" y="4643446"/>
            <a:ext cx="338722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Wysokość wynagrodzenia brutto określamy stawką miesięczną (minimalna stawka w 2022 roku)</a:t>
            </a:r>
            <a:endParaRPr lang="pl-PL" sz="1100" dirty="0"/>
          </a:p>
        </p:txBody>
      </p:sp>
      <p:cxnSp>
        <p:nvCxnSpPr>
          <p:cNvPr id="18" name="Łącznik prosty ze strzałką 17"/>
          <p:cNvCxnSpPr>
            <a:stCxn id="14" idx="1"/>
          </p:cNvCxnSpPr>
          <p:nvPr/>
        </p:nvCxnSpPr>
        <p:spPr>
          <a:xfrm flipH="1" flipV="1">
            <a:off x="4143372" y="3286124"/>
            <a:ext cx="1000132" cy="11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0800000">
            <a:off x="3929058" y="4857760"/>
            <a:ext cx="1000132" cy="11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C8ABFC14-7139-6749-A65E-474CA4C1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17966" y="79842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Natalka6.png"/>
          <p:cNvPicPr>
            <a:picLocks noChangeAspect="1"/>
          </p:cNvPicPr>
          <p:nvPr/>
        </p:nvPicPr>
        <p:blipFill>
          <a:blip r:embed="rId2"/>
          <a:srcRect r="46984" b="48412"/>
          <a:stretch>
            <a:fillRect/>
          </a:stretch>
        </p:blipFill>
        <p:spPr>
          <a:xfrm>
            <a:off x="207337" y="1714488"/>
            <a:ext cx="8508067" cy="40719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87A27AE6-A2AD-1846-8D00-6D6CFD6BA9FC}"/>
              </a:ext>
            </a:extLst>
          </p:cNvPr>
          <p:cNvSpPr txBox="1"/>
          <p:nvPr/>
        </p:nvSpPr>
        <p:spPr>
          <a:xfrm>
            <a:off x="1795702" y="35434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Wybierając liczbę godzin pracy w tygodniu lub miesiącu należy pamiętać, o tym że: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 wysokość wynagrodzenia brutto określamy stawką godzinową;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latin typeface="Arial" pitchFamily="34" charset="0"/>
                <a:cs typeface="Arial" pitchFamily="34" charset="0"/>
              </a:rPr>
              <a:t> wysokość wynagrodzenia cudzoziemca nie może być niższa od wynagrodzenia pracowników wykonujących pracę porównywalnego rodzaju lub na porównywalnym stanowisku.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1857356" y="2786058"/>
            <a:ext cx="228601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000364" y="5214950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Arial" pitchFamily="34" charset="0"/>
                <a:cs typeface="Arial" pitchFamily="34" charset="0"/>
              </a:rPr>
              <a:t>19,70 zł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857224" y="3927478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866748" y="4284668"/>
            <a:ext cx="149067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785786" y="5499114"/>
            <a:ext cx="149067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072066" y="3714752"/>
            <a:ext cx="288431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Przy wyborze liczby godzin w tygodniu lub miesiącu</a:t>
            </a:r>
            <a:endParaRPr lang="pl-PL" sz="11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143504" y="5142382"/>
            <a:ext cx="288054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Minimalna stawka wynagrodzenia brutto za godzinę (minimalna stawka w 2022 roku)</a:t>
            </a:r>
            <a:endParaRPr lang="pl-PL" sz="1100" dirty="0"/>
          </a:p>
        </p:txBody>
      </p:sp>
      <p:cxnSp>
        <p:nvCxnSpPr>
          <p:cNvPr id="16" name="Łącznik prosty ze strzałką 15"/>
          <p:cNvCxnSpPr/>
          <p:nvPr/>
        </p:nvCxnSpPr>
        <p:spPr>
          <a:xfrm rot="10800000">
            <a:off x="4143372" y="5357826"/>
            <a:ext cx="1000132" cy="11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10800000">
            <a:off x="4071934" y="3929066"/>
            <a:ext cx="1000132" cy="11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7B9235AE-3750-4F45-A4CB-5C7E07A1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34583" y="57009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Zrzut ekranu 2022-01-30 o 13.04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1857364"/>
            <a:ext cx="8606943" cy="164307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E0A11CBA-2883-FF44-952A-91C8ECDE4181}"/>
              </a:ext>
            </a:extLst>
          </p:cNvPr>
          <p:cNvSpPr txBox="1"/>
          <p:nvPr/>
        </p:nvSpPr>
        <p:spPr>
          <a:xfrm>
            <a:off x="1907704" y="42720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Okres powierzenie pracy cudzoziemcowi, na podstawie oświadczenia nie może być dłuższy niż 24 miesiące oraz dzień rozpoczęcia pracy nie może nastąpić później niż 6 miesięcy od dnia złożenia oświadczenia. Możliwe jest wpisanie tylko jednego okresu.</a:t>
            </a:r>
          </a:p>
        </p:txBody>
      </p:sp>
      <p:pic>
        <p:nvPicPr>
          <p:cNvPr id="4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ECC55E7E-4D68-A741-90DC-86C41A4D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88F451C1-4421-A34A-BCE8-E703348C6AFB}"/>
              </a:ext>
            </a:extLst>
          </p:cNvPr>
          <p:cNvSpPr txBox="1"/>
          <p:nvPr/>
        </p:nvSpPr>
        <p:spPr>
          <a:xfrm>
            <a:off x="5436096" y="3749340"/>
            <a:ext cx="185738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Uzupełnić okres powierzenia pracy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="" xmlns:a16="http://schemas.microsoft.com/office/drawing/2014/main" id="{19F63DB6-50CC-9942-96DE-B8BB1B138A94}"/>
              </a:ext>
            </a:extLst>
          </p:cNvPr>
          <p:cNvCxnSpPr>
            <a:cxnSpLocks/>
          </p:cNvCxnSpPr>
          <p:nvPr/>
        </p:nvCxnSpPr>
        <p:spPr>
          <a:xfrm rot="10800000">
            <a:off x="4214810" y="3214687"/>
            <a:ext cx="1221286" cy="7501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="" xmlns:a16="http://schemas.microsoft.com/office/drawing/2014/main" id="{36530DA5-0A38-B043-A8C3-430E26E1F02E}"/>
              </a:ext>
            </a:extLst>
          </p:cNvPr>
          <p:cNvCxnSpPr>
            <a:cxnSpLocks/>
          </p:cNvCxnSpPr>
          <p:nvPr/>
        </p:nvCxnSpPr>
        <p:spPr>
          <a:xfrm flipH="1" flipV="1">
            <a:off x="1475656" y="3212976"/>
            <a:ext cx="3960440" cy="7518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5">
            <a:extLst>
              <a:ext uri="{FF2B5EF4-FFF2-40B4-BE49-F238E27FC236}">
                <a16:creationId xmlns="" xmlns:a16="http://schemas.microsoft.com/office/drawing/2014/main" id="{4FB03176-FFB0-4C4A-BE26-C2674C4C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797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69280"/>
            <a:ext cx="8607900" cy="2611848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 flipV="1">
            <a:off x="652030" y="3572011"/>
            <a:ext cx="2089267" cy="8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045554" y="3141547"/>
            <a:ext cx="266429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latin typeface="Arial" pitchFamily="34" charset="0"/>
                <a:cs typeface="Arial" pitchFamily="34" charset="0"/>
              </a:rPr>
              <a:t>Należy wybrać przewidywany wjazd lub pobyt cudzoziemca na terytorium RP </a:t>
            </a:r>
            <a:endParaRPr lang="pl-PL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 flipV="1">
            <a:off x="2699792" y="3167204"/>
            <a:ext cx="2304257" cy="1440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cxnSpLocks/>
            <a:stCxn id="10" idx="1"/>
          </p:cNvCxnSpPr>
          <p:nvPr/>
        </p:nvCxnSpPr>
        <p:spPr>
          <a:xfrm flipH="1">
            <a:off x="2741298" y="3356991"/>
            <a:ext cx="2304256" cy="1440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5499FFEC-9168-2740-86FF-D4F2E497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Łącznik prosty 14"/>
          <p:cNvCxnSpPr/>
          <p:nvPr/>
        </p:nvCxnSpPr>
        <p:spPr>
          <a:xfrm>
            <a:off x="652030" y="3212976"/>
            <a:ext cx="16701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079306" y="5098610"/>
            <a:ext cx="2664296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latin typeface="Arial" pitchFamily="34" charset="0"/>
                <a:cs typeface="Arial" pitchFamily="34" charset="0"/>
              </a:rPr>
              <a:t>Jeśli cudzoziemiec posiada ważną wizę lub kartę pobytu należy uzupełnić</a:t>
            </a:r>
            <a:endParaRPr lang="pl-PL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Łącznik prosty ze strzałką 15"/>
          <p:cNvCxnSpPr>
            <a:cxnSpLocks/>
            <a:stCxn id="12" idx="0"/>
          </p:cNvCxnSpPr>
          <p:nvPr/>
        </p:nvCxnSpPr>
        <p:spPr>
          <a:xfrm flipH="1" flipV="1">
            <a:off x="2339753" y="4293097"/>
            <a:ext cx="2071701" cy="8055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cxnSpLocks/>
          </p:cNvCxnSpPr>
          <p:nvPr/>
        </p:nvCxnSpPr>
        <p:spPr>
          <a:xfrm flipV="1">
            <a:off x="4411455" y="4293097"/>
            <a:ext cx="1672713" cy="8003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5646"/>
            <a:ext cx="8640960" cy="3578987"/>
          </a:xfrm>
          <a:prstGeom prst="rect">
            <a:avLst/>
          </a:prstGeom>
        </p:spPr>
      </p:pic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CA9843C1-1DBE-1045-A963-9DD81BD5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51520" y="142997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1775A8B-54EB-5F49-B08F-011A1A176E33}"/>
              </a:ext>
            </a:extLst>
          </p:cNvPr>
          <p:cNvSpPr txBox="1"/>
          <p:nvPr/>
        </p:nvSpPr>
        <p:spPr>
          <a:xfrm>
            <a:off x="6372200" y="3645024"/>
            <a:ext cx="1800200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Dodać załączniki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="" xmlns:a16="http://schemas.microsoft.com/office/drawing/2014/main" id="{858973D3-913A-0E4D-A92C-A913163E0006}"/>
              </a:ext>
            </a:extLst>
          </p:cNvPr>
          <p:cNvCxnSpPr>
            <a:cxnSpLocks/>
          </p:cNvCxnSpPr>
          <p:nvPr/>
        </p:nvCxnSpPr>
        <p:spPr>
          <a:xfrm>
            <a:off x="7441871" y="3906634"/>
            <a:ext cx="586513" cy="7465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4FB3E5CF-2D8F-504F-82A7-E3904460AA68}"/>
              </a:ext>
            </a:extLst>
          </p:cNvPr>
          <p:cNvSpPr txBox="1"/>
          <p:nvPr/>
        </p:nvSpPr>
        <p:spPr>
          <a:xfrm>
            <a:off x="1979712" y="366928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Do składanego oświadczenia należy dodać wszystkie potrzebne załączniki (dokumenty), które potrzebne są do rozpatrzenia wniosku. </a:t>
            </a:r>
          </a:p>
        </p:txBody>
      </p:sp>
      <p:sp>
        <p:nvSpPr>
          <p:cNvPr id="7" name="Mnożenie 6"/>
          <p:cNvSpPr/>
          <p:nvPr/>
        </p:nvSpPr>
        <p:spPr>
          <a:xfrm>
            <a:off x="395536" y="2060848"/>
            <a:ext cx="360040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Mnożenie 12"/>
          <p:cNvSpPr/>
          <p:nvPr/>
        </p:nvSpPr>
        <p:spPr>
          <a:xfrm>
            <a:off x="398758" y="2365924"/>
            <a:ext cx="360040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8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374E5055-2D3E-8144-9F3A-830E936B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="" xmlns:a16="http://schemas.microsoft.com/office/drawing/2014/main" id="{8717EC98-7A85-EA46-9A0D-DDA38BD6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14239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F5A66B39-0055-B840-B426-9F69036CC505}"/>
              </a:ext>
            </a:extLst>
          </p:cNvPr>
          <p:cNvSpPr txBox="1"/>
          <p:nvPr/>
        </p:nvSpPr>
        <p:spPr>
          <a:xfrm>
            <a:off x="1755883" y="177314"/>
            <a:ext cx="6848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latin typeface="Arial" panose="020B0604020202020204" pitchFamily="34" charset="0"/>
                <a:cs typeface="Arial" pitchFamily="34" charset="0"/>
              </a:rPr>
              <a:t>Podmiot powierzający wykonywanie pracy cudzoziemcowi dołącza do oświadczenia </a:t>
            </a:r>
            <a:r>
              <a:rPr lang="pl-PL" sz="1100" b="1" dirty="0">
                <a:latin typeface="Arial" panose="020B0604020202020204" pitchFamily="34" charset="0"/>
                <a:cs typeface="Arial" pitchFamily="34" charset="0"/>
              </a:rPr>
              <a:t>o powierzeniu wykonywania </a:t>
            </a:r>
            <a:r>
              <a:rPr lang="pl-PL" sz="1100" b="1" dirty="0" smtClean="0">
                <a:latin typeface="Arial" panose="020B0604020202020204" pitchFamily="34" charset="0"/>
                <a:cs typeface="Arial" pitchFamily="34" charset="0"/>
              </a:rPr>
              <a:t>pracy cudzoziemcowi składanego w celu wpisu do ewidencji oświadczeń aktualne oświadczenie złożone pod rygorem odpowiedzialności karnej, czy zachodzą okoliczności, o których mowa w </a:t>
            </a:r>
            <a:r>
              <a:rPr lang="pl-PL" sz="1100" b="1" dirty="0">
                <a:latin typeface="Arial" panose="020B0604020202020204" pitchFamily="34" charset="0"/>
                <a:cs typeface="Arial" pitchFamily="34" charset="0"/>
              </a:rPr>
              <a:t>art. 88z ust. 5 pkt. 1-6 ustawy z dnia 20 kwietnia 2004 r., o promocji zatrudnienia </a:t>
            </a:r>
            <a:endParaRPr lang="pl-PL" sz="1100" b="1" dirty="0" smtClean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pl-PL" sz="1100" b="1" dirty="0" smtClean="0">
                <a:latin typeface="Arial" panose="020B0604020202020204" pitchFamily="34" charset="0"/>
                <a:cs typeface="Arial" pitchFamily="34" charset="0"/>
              </a:rPr>
              <a:t>i </a:t>
            </a:r>
            <a:r>
              <a:rPr lang="pl-PL" sz="1100" b="1" dirty="0">
                <a:latin typeface="Arial" panose="020B0604020202020204" pitchFamily="34" charset="0"/>
                <a:cs typeface="Arial" pitchFamily="34" charset="0"/>
              </a:rPr>
              <a:t>instytucjach rynku pracy, </a:t>
            </a:r>
            <a:r>
              <a:rPr lang="pl-PL" sz="1100" b="1" dirty="0" smtClean="0">
                <a:latin typeface="Arial" panose="020B0604020202020204" pitchFamily="34" charset="0"/>
                <a:cs typeface="Arial" pitchFamily="34" charset="0"/>
              </a:rPr>
              <a:t>zgodne ze stanem faktycznym w dniu złożenia oświadczenia </a:t>
            </a:r>
          </a:p>
          <a:p>
            <a:r>
              <a:rPr lang="pl-PL" sz="1100" b="1" dirty="0" smtClean="0">
                <a:latin typeface="Arial" panose="020B0604020202020204" pitchFamily="34" charset="0"/>
                <a:cs typeface="Arial" pitchFamily="34" charset="0"/>
              </a:rPr>
              <a:t>o powierzeniu wykonywania pracy cudzoziemcowi i podpisane nie wcześniej niż 30 dni przed tym dniem. W/w oświadczenie nie może zostać złożone przez pełnomocnika niebędącego prokurentem podmiotu powierzającego wykonywanie pracy cudzoziemcowi.</a:t>
            </a:r>
            <a:endParaRPr lang="pl-PL" sz="1100" b="1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22249"/>
            <a:ext cx="7740352" cy="337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021DA57-933A-A046-A2F8-B743C6464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5" y="3507490"/>
            <a:ext cx="8570826" cy="1041098"/>
          </a:xfrm>
          <a:prstGeom prst="rect">
            <a:avLst/>
          </a:prstGeom>
        </p:spPr>
      </p:pic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19882859-0DB3-CC4D-9BF8-1F43C6EC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y ze strzałką 5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244408" y="4548588"/>
            <a:ext cx="288032" cy="3925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A97D938-A197-C748-9B8B-EF24A2E72DBB}"/>
              </a:ext>
            </a:extLst>
          </p:cNvPr>
          <p:cNvSpPr txBox="1"/>
          <p:nvPr/>
        </p:nvSpPr>
        <p:spPr>
          <a:xfrm>
            <a:off x="1696614" y="2185089"/>
            <a:ext cx="5624912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Pola wypełniają się automatycznie danymi wnioskodawcy</a:t>
            </a:r>
            <a:r>
              <a:rPr lang="pl-PL" sz="11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843808" y="2446699"/>
            <a:ext cx="1665262" cy="1518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509070" y="2446699"/>
            <a:ext cx="1553677" cy="1518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0B967DC3-3BC5-0C4A-84A7-4CB4B171EB98}"/>
              </a:ext>
            </a:extLst>
          </p:cNvPr>
          <p:cNvSpPr txBox="1"/>
          <p:nvPr/>
        </p:nvSpPr>
        <p:spPr>
          <a:xfrm>
            <a:off x="7884368" y="4941168"/>
            <a:ext cx="720080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Wybierz</a:t>
            </a:r>
          </a:p>
        </p:txBody>
      </p:sp>
    </p:spTree>
    <p:extLst>
      <p:ext uri="{BB962C8B-B14F-4D97-AF65-F5344CB8AC3E}">
        <p14:creationId xmlns:p14="http://schemas.microsoft.com/office/powerpoint/2010/main" val="2910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2285992"/>
            <a:ext cx="81439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Warunkiem wykonywania pracy w ramach procedury uproszczonej jest wpisanie przez powiatowy urząd pracy oświadczenia o powierzeniu wykonywania pracy cudzoziemcowi do ewidencji oświadczeń oraz posiadanie przez cudzoziemca dokumentu potwierdzającego tytuł pobytowy w RP, który uprawnia do wykonywania pracy na terytorium RP. </a:t>
            </a:r>
          </a:p>
        </p:txBody>
      </p:sp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E5B0114C-D1BB-EF46-A805-8AB17131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14282" y="370846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="" xmlns:a16="http://schemas.microsoft.com/office/drawing/2014/main" id="{E08384AA-3595-AD45-AFD0-8CBEF2ED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797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7D8BF2EA-D5F3-6549-8522-14EAC019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D426EDA-209E-234A-8339-889142C46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1" y="2195135"/>
            <a:ext cx="7668344" cy="370359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5510B13B-7425-EB48-BE82-78D290D194A2}"/>
              </a:ext>
            </a:extLst>
          </p:cNvPr>
          <p:cNvSpPr txBox="1"/>
          <p:nvPr/>
        </p:nvSpPr>
        <p:spPr>
          <a:xfrm>
            <a:off x="1878072" y="517492"/>
            <a:ext cx="669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Należy zweryfikować czy dodano komplet dokumentów. Jeśli na wcześniejszym etapie został pominięty  dokument można go dodać w tym miejscu.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DCBAAFD-11BC-1848-8EFC-E7A9DB7520FA}"/>
              </a:ext>
            </a:extLst>
          </p:cNvPr>
          <p:cNvSpPr txBox="1"/>
          <p:nvPr/>
        </p:nvSpPr>
        <p:spPr>
          <a:xfrm>
            <a:off x="4211960" y="3750132"/>
            <a:ext cx="2028306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Dodaj brakujący dokument 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240266" y="3880937"/>
            <a:ext cx="1284062" cy="3401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</p:cNvCxnSpPr>
          <p:nvPr/>
        </p:nvCxnSpPr>
        <p:spPr>
          <a:xfrm>
            <a:off x="7740352" y="4653136"/>
            <a:ext cx="1" cy="6161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3FD093-59C1-944F-AB88-8E741AB4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9AC4021B-619C-294C-9CC6-787CDCB23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" y="1733967"/>
            <a:ext cx="6639832" cy="48555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DCBAAFD-11BC-1848-8EFC-E7A9DB7520FA}"/>
              </a:ext>
            </a:extLst>
          </p:cNvPr>
          <p:cNvSpPr txBox="1"/>
          <p:nvPr/>
        </p:nvSpPr>
        <p:spPr>
          <a:xfrm>
            <a:off x="4139952" y="3154199"/>
            <a:ext cx="1857388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Wybierz odpowiednie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</p:cNvCxnSpPr>
          <p:nvPr/>
        </p:nvCxnSpPr>
        <p:spPr>
          <a:xfrm flipH="1" flipV="1">
            <a:off x="2530803" y="3154199"/>
            <a:ext cx="1609149" cy="130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</p:cNvCxnSpPr>
          <p:nvPr/>
        </p:nvCxnSpPr>
        <p:spPr>
          <a:xfrm flipH="1">
            <a:off x="2530803" y="3306389"/>
            <a:ext cx="1609149" cy="1094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5510B13B-7425-EB48-BE82-78D290D194A2}"/>
              </a:ext>
            </a:extLst>
          </p:cNvPr>
          <p:cNvSpPr txBox="1"/>
          <p:nvPr/>
        </p:nvSpPr>
        <p:spPr>
          <a:xfrm>
            <a:off x="2123728" y="282369"/>
            <a:ext cx="615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Należy wybrać sposób jaki chcesz, aby urząd skontaktował się z Tobą: przez portal praca.gov.pl czy listowny.</a:t>
            </a:r>
          </a:p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W celu sfinalizowania procesu składania oświadczenia o powierzeniu wykonywania pracy wybieramy jedną z poniższych metod podpisu elektronicznego.</a:t>
            </a:r>
          </a:p>
        </p:txBody>
      </p:sp>
    </p:spTree>
    <p:extLst>
      <p:ext uri="{BB962C8B-B14F-4D97-AF65-F5344CB8AC3E}">
        <p14:creationId xmlns:p14="http://schemas.microsoft.com/office/powerpoint/2010/main" val="9122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83568" y="332656"/>
            <a:ext cx="7128792" cy="4725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800" dirty="0">
                <a:latin typeface="Calibri" pitchFamily="34" charset="0"/>
                <a:cs typeface="Calibri" pitchFamily="34" charset="0"/>
              </a:rPr>
              <a:t/>
            </a:r>
            <a:br>
              <a:rPr lang="pl-PL" sz="4800" dirty="0">
                <a:latin typeface="Calibri" pitchFamily="34" charset="0"/>
                <a:cs typeface="Calibri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Złożenie 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Korekty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oświadczenia o powierzeniu wykonywania pracy</a:t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dirty="0">
                <a:latin typeface="+mn-lt"/>
              </a:rPr>
              <a:t/>
            </a:r>
            <a:br>
              <a:rPr lang="pl-PL" sz="4800" dirty="0">
                <a:latin typeface="+mn-lt"/>
              </a:rPr>
            </a:br>
            <a:endParaRPr lang="pl-PL" sz="4800" dirty="0">
              <a:latin typeface="+mn-lt"/>
            </a:endParaRPr>
          </a:p>
        </p:txBody>
      </p:sp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3FD093-59C1-944F-AB88-8E741AB4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3817DC6-32E7-B549-B79A-D61202EE7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49080"/>
            <a:ext cx="1692598" cy="22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7885540" cy="45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908FC2D-F96D-DB41-8A31-ED84D9A241FF}"/>
              </a:ext>
            </a:extLst>
          </p:cNvPr>
          <p:cNvSpPr txBox="1"/>
          <p:nvPr/>
        </p:nvSpPr>
        <p:spPr>
          <a:xfrm>
            <a:off x="4499992" y="3798260"/>
            <a:ext cx="1080120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Wybierz</a:t>
            </a:r>
            <a:endParaRPr lang="pl-PL" sz="1100" dirty="0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="" xmlns:a16="http://schemas.microsoft.com/office/drawing/2014/main" id="{EAEF4FB0-BD34-E348-98A8-95D2090B8A5A}"/>
              </a:ext>
            </a:extLst>
          </p:cNvPr>
          <p:cNvCxnSpPr>
            <a:cxnSpLocks/>
          </p:cNvCxnSpPr>
          <p:nvPr/>
        </p:nvCxnSpPr>
        <p:spPr>
          <a:xfrm flipH="1">
            <a:off x="3923928" y="3929065"/>
            <a:ext cx="55839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2279E717-6912-604E-ABE6-207FE87D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20757" y="60767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E4D22D6F-56A5-D64D-88BF-4D8A1A9C94FA}"/>
              </a:ext>
            </a:extLst>
          </p:cNvPr>
          <p:cNvSpPr txBox="1"/>
          <p:nvPr/>
        </p:nvSpPr>
        <p:spPr>
          <a:xfrm>
            <a:off x="2123728" y="282369"/>
            <a:ext cx="615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Po zalogowaniu na portalu </a:t>
            </a:r>
            <a:r>
              <a:rPr lang="pl-PL" sz="1200" b="1" dirty="0" err="1">
                <a:latin typeface="Arial" pitchFamily="34" charset="0"/>
                <a:cs typeface="Arial" pitchFamily="34" charset="0"/>
              </a:rPr>
              <a:t>praca.gov.pl</a:t>
            </a:r>
            <a:r>
              <a:rPr lang="pl-PL" sz="1200" b="1" dirty="0">
                <a:latin typeface="Arial" pitchFamily="34" charset="0"/>
                <a:cs typeface="Arial" pitchFamily="34" charset="0"/>
              </a:rPr>
              <a:t> oraz wybraniu kontekstu, na głównej stronie wybieramy ,,Zatrudnienie cudzoziemców” </a:t>
            </a:r>
            <a:r>
              <a:rPr lang="pl-PL" sz="1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następnie ,,Oświadczenie o powierzeniu wykonywania pracy”  ponownie ,,Oświadczenie o powierzeniu wykonywania pracy”. </a:t>
            </a:r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="" xmlns:a16="http://schemas.microsoft.com/office/drawing/2014/main" id="{8DCED98F-7CAC-C44B-A0FB-24335EF532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57143" y="4130004"/>
            <a:ext cx="401878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916832"/>
            <a:ext cx="7776864" cy="2620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 wybraniu: „Wysyłanie wniosku jako kontynuacja istniejącej sprawy lub korekta” należy: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Wybierać cudzoziemca, którego dotyczyć ma korekta.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Następnie wybrać ,, Kontynuuj korespondencje z urzędem”.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Nacisnąć ,,Wypełnij wniosek”.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Dokonać korekty.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Wysłać skorygowany wniosek.</a:t>
            </a:r>
          </a:p>
        </p:txBody>
      </p:sp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3FD093-59C1-944F-AB88-8E741AB4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2A639E16-65CD-3941-86DA-11C31BAF9C81}"/>
              </a:ext>
            </a:extLst>
          </p:cNvPr>
          <p:cNvCxnSpPr>
            <a:cxnSpLocks/>
          </p:cNvCxnSpPr>
          <p:nvPr/>
        </p:nvCxnSpPr>
        <p:spPr>
          <a:xfrm>
            <a:off x="2123728" y="2204864"/>
            <a:ext cx="5760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03D21A28-1F4A-934C-AED5-6F52BA0EE0A2}"/>
              </a:ext>
            </a:extLst>
          </p:cNvPr>
          <p:cNvCxnSpPr>
            <a:cxnSpLocks/>
          </p:cNvCxnSpPr>
          <p:nvPr/>
        </p:nvCxnSpPr>
        <p:spPr>
          <a:xfrm>
            <a:off x="683568" y="2420888"/>
            <a:ext cx="786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6A3677A-F3A0-0C41-A953-21C6F508F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2634145" cy="23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1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4" y="2218890"/>
            <a:ext cx="6355524" cy="4447738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="" xmlns:a16="http://schemas.microsoft.com/office/drawing/2014/main" id="{68B4C96D-D9AE-7346-8D6C-54A8676DC793}"/>
              </a:ext>
            </a:extLst>
          </p:cNvPr>
          <p:cNvSpPr txBox="1">
            <a:spLocks/>
          </p:cNvSpPr>
          <p:nvPr/>
        </p:nvSpPr>
        <p:spPr>
          <a:xfrm>
            <a:off x="950532" y="523547"/>
            <a:ext cx="681088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/>
              <a:t>  </a:t>
            </a:r>
            <a:r>
              <a:rPr lang="pl-PL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Agencje pracy tymczasowej</a:t>
            </a:r>
          </a:p>
        </p:txBody>
      </p:sp>
      <p:sp>
        <p:nvSpPr>
          <p:cNvPr id="5" name="Elipsa 2">
            <a:extLst>
              <a:ext uri="{FF2B5EF4-FFF2-40B4-BE49-F238E27FC236}">
                <a16:creationId xmlns="" xmlns:a16="http://schemas.microsoft.com/office/drawing/2014/main" id="{A6831DB4-0754-5841-8297-65F69D086976}"/>
              </a:ext>
            </a:extLst>
          </p:cNvPr>
          <p:cNvSpPr/>
          <p:nvPr/>
        </p:nvSpPr>
        <p:spPr>
          <a:xfrm>
            <a:off x="4788024" y="2794705"/>
            <a:ext cx="1725001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0DCBAAFD-11BC-1848-8EFC-E7A9DB7520FA}"/>
              </a:ext>
            </a:extLst>
          </p:cNvPr>
          <p:cNvSpPr txBox="1"/>
          <p:nvPr/>
        </p:nvSpPr>
        <p:spPr>
          <a:xfrm>
            <a:off x="6502692" y="2382485"/>
            <a:ext cx="1360742" cy="261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Arial" pitchFamily="34" charset="0"/>
                <a:cs typeface="Arial" pitchFamily="34" charset="0"/>
              </a:rPr>
              <a:t>Wybierz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120C5623-74E0-8849-AF97-CF6E99F3BD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96279" y="2631831"/>
            <a:ext cx="886784" cy="4906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5510B13B-7425-EB48-BE82-78D290D194A2}"/>
              </a:ext>
            </a:extLst>
          </p:cNvPr>
          <p:cNvSpPr txBox="1"/>
          <p:nvPr/>
        </p:nvSpPr>
        <p:spPr>
          <a:xfrm>
            <a:off x="486131" y="1179472"/>
            <a:ext cx="7739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b="1" dirty="0">
              <a:latin typeface="Arial" pitchFamily="34" charset="0"/>
              <a:cs typeface="Arial" pitchFamily="34" charset="0"/>
            </a:endParaRPr>
          </a:p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Dla Agencji Pracy Tymczasowej przewidziano odrębny wzór oświadczenia w przypadku, gdy cudzoziemiec będzie wykonywał pracę w charakterze pracownika tymczasowego.</a:t>
            </a:r>
          </a:p>
          <a:p>
            <a:r>
              <a:rPr lang="pl-PL" sz="1200" b="1" dirty="0">
                <a:latin typeface="Arial" pitchFamily="34" charset="0"/>
                <a:cs typeface="Arial" pitchFamily="34" charset="0"/>
              </a:rPr>
              <a:t>Dodatkowym punktem do wypełnienia jest uzupełnienie informacji dotyczącej pracodawcy użytkownika, u którego cudzoziemiec będzie pracował.</a:t>
            </a:r>
          </a:p>
        </p:txBody>
      </p:sp>
      <p:pic>
        <p:nvPicPr>
          <p:cNvPr id="9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2A1CBC88-755E-194D-AE08-ECA45924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="" xmlns:a16="http://schemas.microsoft.com/office/drawing/2014/main" id="{EC7C9425-6101-2249-93F2-3BCB93BE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60756"/>
            <a:ext cx="7344816" cy="586458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B482A65C-75E1-2C48-B0AA-AB3F2CA9C3E8}"/>
              </a:ext>
            </a:extLst>
          </p:cNvPr>
          <p:cNvSpPr txBox="1"/>
          <p:nvPr/>
        </p:nvSpPr>
        <p:spPr>
          <a:xfrm>
            <a:off x="475648" y="260648"/>
            <a:ext cx="77396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itchFamily="34" charset="0"/>
                <a:cs typeface="Arial" pitchFamily="34" charset="0"/>
              </a:rPr>
              <a:t>Kontakt w sprawie oświadczeń o powierzeniu wykonywania pracy </a:t>
            </a:r>
          </a:p>
          <a:p>
            <a:pPr algn="ctr"/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r>
              <a:rPr lang="pl-PL" sz="1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AF37B873-120D-4D44-AFAD-C96833526B0E}"/>
              </a:ext>
            </a:extLst>
          </p:cNvPr>
          <p:cNvSpPr txBox="1"/>
          <p:nvPr/>
        </p:nvSpPr>
        <p:spPr>
          <a:xfrm>
            <a:off x="1279911" y="3933057"/>
            <a:ext cx="6100401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Ziółkowska - Pośrednik Pracy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129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Karolina </a:t>
            </a:r>
            <a:r>
              <a:rPr lang="pl-PL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Jażdżyk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administracyjno-biurowa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122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Angelika </a:t>
            </a:r>
            <a:r>
              <a:rPr lang="pl-PL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Kłusek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Pośrednik pracy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135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pl-PL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Dziduch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administracyjno-biurowa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130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Małgorzata </a:t>
            </a:r>
            <a:r>
              <a:rPr lang="pl-PL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Danielska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Pośrednik Pracy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123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Izabela Bućko - Pomoc administracyjno-biurowa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126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Natalia Drogosz - Pośrednik Pracy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111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pl-PL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Sierpniak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Pomoc administracyjno-biurowa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22 725 42 91 wew. 124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cudzoziemcypwz@pupblonie.pl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5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A7738A7F-FE9D-594A-928B-9494911E41BF}"/>
              </a:ext>
            </a:extLst>
          </p:cNvPr>
          <p:cNvSpPr txBox="1"/>
          <p:nvPr/>
        </p:nvSpPr>
        <p:spPr>
          <a:xfrm>
            <a:off x="1331640" y="-243408"/>
            <a:ext cx="7739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4400" b="1" dirty="0">
                <a:latin typeface="Arial" pitchFamily="34" charset="0"/>
                <a:cs typeface="Arial" pitchFamily="34" charset="0"/>
              </a:rPr>
              <a:t>Dziękujemy za uwagę!</a:t>
            </a:r>
          </a:p>
        </p:txBody>
      </p:sp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9CB0E5F7-1747-A44D-9A89-84702737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422B450B-C033-094D-86EC-9AD242C56773}"/>
              </a:ext>
            </a:extLst>
          </p:cNvPr>
          <p:cNvSpPr txBox="1">
            <a:spLocks/>
          </p:cNvSpPr>
          <p:nvPr/>
        </p:nvSpPr>
        <p:spPr>
          <a:xfrm>
            <a:off x="13518" y="1844824"/>
            <a:ext cx="8910637" cy="3881437"/>
          </a:xfrm>
          <a:prstGeom prst="rect">
            <a:avLst/>
          </a:prstGeom>
        </p:spPr>
        <p:txBody>
          <a:bodyPr rtlCol="0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Powiatowy Urząd Pracy dla  Powiatu  Warszawskiego Zachodniego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Poznańska 131A, 05 – 850 Ożarów Mazowiecki 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 (22)725–42–91 (22)731–90–04, fax (22)725–41–44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 – mail : </a:t>
            </a:r>
            <a:r>
              <a:rPr lang="pl-P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wabl@praca.gov.pl</a:t>
            </a: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Font typeface="Wingdings 3" charset="2"/>
              <a:buNone/>
              <a:defRPr/>
            </a:pPr>
            <a:endParaRPr lang="pl-PL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strona internetowa: </a:t>
            </a:r>
            <a:r>
              <a:rPr lang="pl-PL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www.ozarowmazowiecki.praca.gov.pl</a:t>
            </a: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Wingdings 3" charset="2"/>
              <a:buNone/>
              <a:defRPr/>
            </a:pPr>
            <a:r>
              <a:rPr lang="pl-PL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 algn="ctr">
              <a:buFont typeface="Wingdings 3" charset="2"/>
              <a:buNone/>
              <a:defRPr/>
            </a:pPr>
            <a:endParaRPr lang="pl-PL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charset="2"/>
              <a:buNone/>
              <a:defRPr/>
            </a:pPr>
            <a:endParaRPr lang="pl-PL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07B9F028-045E-F14A-A8B6-93FC63A2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29200"/>
            <a:ext cx="2048799" cy="15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3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318837"/>
            <a:ext cx="85358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Pracodawca, który jest osobą prawną składa oświadczenie w powiatowym urzędzie pracy właściwym ze względu na siedzibę. </a:t>
            </a:r>
            <a:r>
              <a:rPr lang="pl-PL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aś dla osoby fizycznej, prowadzącej działalność gospodarczą wpisu do ewidencji oświadczeń dokonuje</a:t>
            </a:r>
            <a:r>
              <a:rPr kumimoji="0" lang="pl-PL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urząd pracy właściwy ze względu na miejsce stałego </a:t>
            </a:r>
            <a:r>
              <a:rPr lang="pl-PL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pobytu 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(definiowane zgodnie z miejscem zameldowania na pobyt stały).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Złożenie oświadczenia o powierzeniu wykonywania pracy w Powiatowym Urzędzie Pracy dla Powiatu Warszawskiego Zachodniego dla osób prawnych i osób fizycznych prowadzących działalność gospodarczą odbywa się za pomocą portalu </a:t>
            </a:r>
            <a:r>
              <a:rPr kumimoji="0" 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praca.gov.pl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46DD5E9-EF79-C64B-BDC1-0DF1A579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57192"/>
            <a:ext cx="1668442" cy="1584176"/>
          </a:xfrm>
          <a:prstGeom prst="rect">
            <a:avLst/>
          </a:prstGeom>
        </p:spPr>
      </p:pic>
      <p:pic>
        <p:nvPicPr>
          <p:cNvPr id="4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F08E7F71-F862-3449-884C-CCB6DF14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525406"/>
            <a:ext cx="839301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pl-PL" sz="2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Osoba fizyczna, która nie prowadzi działalności gospodarczej składa oświadczenie w powiatowym urzędzie pracy według miejsca meldunku stałego w formie elektronicznej za pomocą portalu </a:t>
            </a:r>
            <a:r>
              <a:rPr lang="pl-PL" sz="22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praca.gov.pl</a:t>
            </a:r>
            <a:r>
              <a:rPr lang="pl-PL" sz="2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lub w formie papierowej w siedzibie urzędu.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A7CC2DB-0322-8044-ABAF-3B6C06BA87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1924573" cy="1924573"/>
          </a:xfrm>
          <a:prstGeom prst="rect">
            <a:avLst/>
          </a:prstGeom>
        </p:spPr>
      </p:pic>
      <p:pic>
        <p:nvPicPr>
          <p:cNvPr id="4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C0015700-9B69-9747-8F5B-0BF8F651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034276"/>
            <a:ext cx="85725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Składając oświadczenie o powierzeniu wykonywania pracy cudzoziemcowi należy pamiętać, aby dołączyć do niego: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1. K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opię stron</a:t>
            </a:r>
            <a:r>
              <a:rPr kumimoji="0" lang="pl-PL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ważnego dokumentu podróży cudzoziemca, którego dotyczy wniosek, zawierających dane osobowe, a w przypadku gdy cudzoziemiec nie posiada ważnego dokumentu podróży i nie ma możliwości jego uzyskania- kopię innego ważnego dokumentu potwierdzającego jego tożsamość. 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2. D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owód wniesienia opłaty za złożenie oświadczenia zawierający; 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nazwę podmiotu składającego oświadczenie (pełna nazwa/imię i nazwisko oraz adres siedziby/miejsca zamieszkania pracodawcy);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przedmiot/tytuł dokonanej wpłaty (tj. złożenie oświadczenia o powierzeniu wykonywania pracy cudzoziemcowi);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dane cudzoziemca (pełne imię i nazwisko cudzoziemca).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Pełnomocnictwo (jeśli w sprawie występujesz przez pełnomocnika).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4599C576-2639-2D41-B461-E9140035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214282" y="142852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A74C4E8A-7344-954E-96BE-4CAD8380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23528" y="125990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31456E8-5052-C348-86A3-CBE25A0B079E}"/>
              </a:ext>
            </a:extLst>
          </p:cNvPr>
          <p:cNvSpPr/>
          <p:nvPr/>
        </p:nvSpPr>
        <p:spPr>
          <a:xfrm>
            <a:off x="251520" y="1512989"/>
            <a:ext cx="7960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Numer konta: 90 1090 1056 0000 0001 4918 9663</a:t>
            </a:r>
          </a:p>
          <a:p>
            <a:r>
              <a:rPr lang="pl-PL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Tytuł przelewu: </a:t>
            </a:r>
            <a:r>
              <a:rPr lang="pl-PL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oświadczenie o powierzeniu wykonywania pracy cudzoziemcowi</a:t>
            </a:r>
          </a:p>
          <a:p>
            <a:r>
              <a:rPr lang="pl-PL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Imię i nazwisko zgodnie z danymi w paszporcie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C71B98A0-F306-A745-B7BE-27BE088BFBC9}"/>
              </a:ext>
            </a:extLst>
          </p:cNvPr>
          <p:cNvSpPr txBox="1"/>
          <p:nvPr/>
        </p:nvSpPr>
        <p:spPr>
          <a:xfrm>
            <a:off x="1979712" y="127994"/>
            <a:ext cx="6557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INFORMACJA O ZMIANIE RACHUNKÓW BANKOWYCH DO WPŁAT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Powiatowy Urząd Pracy dla Powiatu Warszawskiego Zachodniego informuje,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że od 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01 stycznia 2022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roku nastąpi zmiana rachunków bankowych </a:t>
            </a:r>
          </a:p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dla wpłat dotyczących oświadczeń o powierzeniu wykonywania pracy cudzoziemcowi.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41C64F3C-E69D-4DD9-B30E-1AF072869582" descr="82DBD271-2E31-4536-A507-0B740A68F4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5647556" cy="41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150017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Instrukcja rejestracji konta na portalu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praca.gov.pl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znajduje się pod adresem:</a:t>
            </a:r>
          </a:p>
          <a:p>
            <a:endParaRPr lang="pl-PL" sz="2400" dirty="0">
              <a:latin typeface="Calibri" pitchFamily="34" charset="0"/>
              <a:cs typeface="Calibri" pitchFamily="34" charset="0"/>
            </a:endParaRPr>
          </a:p>
          <a:p>
            <a:r>
              <a:rPr lang="pl-PL" sz="2400" dirty="0">
                <a:latin typeface="Calibri" pitchFamily="34" charset="0"/>
                <a:cs typeface="Calibri" pitchFamily="34" charset="0"/>
                <a:hlinkClick r:id="rId3"/>
              </a:rPr>
              <a:t>https://ozarowmazowiecki.praca.gov.pl/-/11841974-instrukcja-jak-zalozyc-konto-uzytkownika-w-praca-gov-pl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4" descr="http://pup.jaroslaw.pl/cms/templates/zielony/images/logo.jpg">
            <a:extLst>
              <a:ext uri="{FF2B5EF4-FFF2-40B4-BE49-F238E27FC236}">
                <a16:creationId xmlns="" xmlns:a16="http://schemas.microsoft.com/office/drawing/2014/main" id="{89DEC190-9FE1-2144-BD86-33A48044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668" r="9775" b="33348"/>
          <a:stretch>
            <a:fillRect/>
          </a:stretch>
        </p:blipFill>
        <p:spPr bwMode="auto">
          <a:xfrm>
            <a:off x="352538" y="177314"/>
            <a:ext cx="1403345" cy="9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54B143FC-A2E1-954C-8646-D52B718E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7844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6424</TotalTime>
  <Words>1345</Words>
  <Application>Microsoft Office PowerPoint</Application>
  <PresentationFormat>Pokaz na ekranie (4:3)</PresentationFormat>
  <Paragraphs>166</Paragraphs>
  <Slides>47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5" baseType="lpstr">
      <vt:lpstr>Arial</vt:lpstr>
      <vt:lpstr>Calibri</vt:lpstr>
      <vt:lpstr>Century Schoolbook</vt:lpstr>
      <vt:lpstr>Times New Roman</vt:lpstr>
      <vt:lpstr>Wingdings</vt:lpstr>
      <vt:lpstr>Wingdings 2</vt:lpstr>
      <vt:lpstr>Wingdings 3</vt:lpstr>
      <vt:lpstr>Wykusz</vt:lpstr>
      <vt:lpstr>Rejestracja oświadczenia  o powierzeniu wykonywania pracy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Złożenie oświadczenia o powierzeniu wykonywania pracy Nowy wniosek  Krok po kroku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Złożenie oświadczenia o powierzeniu wykonywania pracy po zalogowaniu. Krok po kroku</dc:title>
  <dc:creator>malkon1</dc:creator>
  <cp:lastModifiedBy>Natalia Drogosz</cp:lastModifiedBy>
  <cp:revision>256</cp:revision>
  <cp:lastPrinted>2022-07-12T05:55:36Z</cp:lastPrinted>
  <dcterms:created xsi:type="dcterms:W3CDTF">2021-05-02T15:35:07Z</dcterms:created>
  <dcterms:modified xsi:type="dcterms:W3CDTF">2022-10-31T06:31:58Z</dcterms:modified>
</cp:coreProperties>
</file>